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8" r:id="rId3"/>
    <p:sldId id="259" r:id="rId4"/>
    <p:sldId id="260" r:id="rId5"/>
    <p:sldId id="266" r:id="rId6"/>
    <p:sldId id="282" r:id="rId7"/>
    <p:sldId id="261" r:id="rId8"/>
    <p:sldId id="262" r:id="rId9"/>
    <p:sldId id="294" r:id="rId10"/>
    <p:sldId id="267" r:id="rId11"/>
    <p:sldId id="268" r:id="rId12"/>
    <p:sldId id="269" r:id="rId13"/>
    <p:sldId id="263" r:id="rId14"/>
    <p:sldId id="264" r:id="rId15"/>
    <p:sldId id="271" r:id="rId16"/>
    <p:sldId id="293" r:id="rId17"/>
    <p:sldId id="298" r:id="rId18"/>
    <p:sldId id="292" r:id="rId19"/>
    <p:sldId id="300" r:id="rId20"/>
    <p:sldId id="287" r:id="rId21"/>
    <p:sldId id="288" r:id="rId22"/>
    <p:sldId id="289" r:id="rId23"/>
    <p:sldId id="290" r:id="rId24"/>
    <p:sldId id="291" r:id="rId25"/>
    <p:sldId id="278" r:id="rId26"/>
    <p:sldId id="279" r:id="rId27"/>
    <p:sldId id="283" r:id="rId28"/>
    <p:sldId id="280" r:id="rId29"/>
    <p:sldId id="29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verine Plesnarsk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3" autoAdjust="0"/>
    <p:restoredTop sz="94660"/>
  </p:normalViewPr>
  <p:slideViewPr>
    <p:cSldViewPr snapToGrid="0">
      <p:cViewPr varScale="1">
        <p:scale>
          <a:sx n="88" d="100"/>
          <a:sy n="88" d="100"/>
        </p:scale>
        <p:origin x="133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335E0-9B48-FF4F-81EE-8C4A725147BF}" type="datetimeFigureOut">
              <a:rPr lang="en-US" smtClean="0"/>
              <a:pPr/>
              <a:t>8/13/2019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6F5EED-C035-3442-9D8D-0AE16B36FF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685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e796fcbe5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5e796fcbe5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e9d001a77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e9d001a7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5e9d001a7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e9d001a77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e9d001a77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5e9d001a77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e88a7a424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e88a7a424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5e88a7a424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5F6C7B-F2D8-4013-B974-41DA9D7651C1}" type="datetimeFigureOut">
              <a:rPr lang="en-US" smtClean="0"/>
              <a:pPr/>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5488B-04DA-4CB1-AE06-2B54C2A8F68D}" type="slidenum">
              <a:rPr lang="en-US" smtClean="0"/>
              <a:pPr/>
              <a:t>‹#›</a:t>
            </a:fld>
            <a:endParaRPr lang="en-US"/>
          </a:p>
        </p:txBody>
      </p:sp>
    </p:spTree>
    <p:extLst>
      <p:ext uri="{BB962C8B-B14F-4D97-AF65-F5344CB8AC3E}">
        <p14:creationId xmlns:p14="http://schemas.microsoft.com/office/powerpoint/2010/main" val="229424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5F6C7B-F2D8-4013-B974-41DA9D7651C1}" type="datetimeFigureOut">
              <a:rPr lang="en-US" smtClean="0"/>
              <a:pPr/>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5488B-04DA-4CB1-AE06-2B54C2A8F68D}" type="slidenum">
              <a:rPr lang="en-US" smtClean="0"/>
              <a:pPr/>
              <a:t>‹#›</a:t>
            </a:fld>
            <a:endParaRPr lang="en-US"/>
          </a:p>
        </p:txBody>
      </p:sp>
    </p:spTree>
    <p:extLst>
      <p:ext uri="{BB962C8B-B14F-4D97-AF65-F5344CB8AC3E}">
        <p14:creationId xmlns:p14="http://schemas.microsoft.com/office/powerpoint/2010/main" val="244955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5F6C7B-F2D8-4013-B974-41DA9D7651C1}" type="datetimeFigureOut">
              <a:rPr lang="en-US" smtClean="0"/>
              <a:pPr/>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5488B-04DA-4CB1-AE06-2B54C2A8F68D}" type="slidenum">
              <a:rPr lang="en-US" smtClean="0"/>
              <a:pPr/>
              <a:t>‹#›</a:t>
            </a:fld>
            <a:endParaRPr lang="en-US"/>
          </a:p>
        </p:txBody>
      </p:sp>
    </p:spTree>
    <p:extLst>
      <p:ext uri="{BB962C8B-B14F-4D97-AF65-F5344CB8AC3E}">
        <p14:creationId xmlns:p14="http://schemas.microsoft.com/office/powerpoint/2010/main" val="270647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5F6C7B-F2D8-4013-B974-41DA9D7651C1}" type="datetimeFigureOut">
              <a:rPr lang="en-US" smtClean="0"/>
              <a:pPr/>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5488B-04DA-4CB1-AE06-2B54C2A8F68D}" type="slidenum">
              <a:rPr lang="en-US" smtClean="0"/>
              <a:pPr/>
              <a:t>‹#›</a:t>
            </a:fld>
            <a:endParaRPr lang="en-US"/>
          </a:p>
        </p:txBody>
      </p:sp>
    </p:spTree>
    <p:extLst>
      <p:ext uri="{BB962C8B-B14F-4D97-AF65-F5344CB8AC3E}">
        <p14:creationId xmlns:p14="http://schemas.microsoft.com/office/powerpoint/2010/main" val="197451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5F6C7B-F2D8-4013-B974-41DA9D7651C1}" type="datetimeFigureOut">
              <a:rPr lang="en-US" smtClean="0"/>
              <a:pPr/>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5488B-04DA-4CB1-AE06-2B54C2A8F68D}" type="slidenum">
              <a:rPr lang="en-US" smtClean="0"/>
              <a:pPr/>
              <a:t>‹#›</a:t>
            </a:fld>
            <a:endParaRPr lang="en-US"/>
          </a:p>
        </p:txBody>
      </p:sp>
    </p:spTree>
    <p:extLst>
      <p:ext uri="{BB962C8B-B14F-4D97-AF65-F5344CB8AC3E}">
        <p14:creationId xmlns:p14="http://schemas.microsoft.com/office/powerpoint/2010/main" val="325202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5F6C7B-F2D8-4013-B974-41DA9D7651C1}" type="datetimeFigureOut">
              <a:rPr lang="en-US" smtClean="0"/>
              <a:pPr/>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5488B-04DA-4CB1-AE06-2B54C2A8F68D}" type="slidenum">
              <a:rPr lang="en-US" smtClean="0"/>
              <a:pPr/>
              <a:t>‹#›</a:t>
            </a:fld>
            <a:endParaRPr lang="en-US"/>
          </a:p>
        </p:txBody>
      </p:sp>
    </p:spTree>
    <p:extLst>
      <p:ext uri="{BB962C8B-B14F-4D97-AF65-F5344CB8AC3E}">
        <p14:creationId xmlns:p14="http://schemas.microsoft.com/office/powerpoint/2010/main" val="73062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5F6C7B-F2D8-4013-B974-41DA9D7651C1}" type="datetimeFigureOut">
              <a:rPr lang="en-US" smtClean="0"/>
              <a:pPr/>
              <a:t>8/13/2019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75488B-04DA-4CB1-AE06-2B54C2A8F68D}" type="slidenum">
              <a:rPr lang="en-US" smtClean="0"/>
              <a:pPr/>
              <a:t>‹#›</a:t>
            </a:fld>
            <a:endParaRPr lang="en-US"/>
          </a:p>
        </p:txBody>
      </p:sp>
    </p:spTree>
    <p:extLst>
      <p:ext uri="{BB962C8B-B14F-4D97-AF65-F5344CB8AC3E}">
        <p14:creationId xmlns:p14="http://schemas.microsoft.com/office/powerpoint/2010/main" val="417340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5F6C7B-F2D8-4013-B974-41DA9D7651C1}" type="datetimeFigureOut">
              <a:rPr lang="en-US" smtClean="0"/>
              <a:pPr/>
              <a:t>8/13/2019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75488B-04DA-4CB1-AE06-2B54C2A8F68D}" type="slidenum">
              <a:rPr lang="en-US" smtClean="0"/>
              <a:pPr/>
              <a:t>‹#›</a:t>
            </a:fld>
            <a:endParaRPr lang="en-US"/>
          </a:p>
        </p:txBody>
      </p:sp>
    </p:spTree>
    <p:extLst>
      <p:ext uri="{BB962C8B-B14F-4D97-AF65-F5344CB8AC3E}">
        <p14:creationId xmlns:p14="http://schemas.microsoft.com/office/powerpoint/2010/main" val="138805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F6C7B-F2D8-4013-B974-41DA9D7651C1}" type="datetimeFigureOut">
              <a:rPr lang="en-US" smtClean="0"/>
              <a:pPr/>
              <a:t>8/13/2019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75488B-04DA-4CB1-AE06-2B54C2A8F68D}" type="slidenum">
              <a:rPr lang="en-US" smtClean="0"/>
              <a:pPr/>
              <a:t>‹#›</a:t>
            </a:fld>
            <a:endParaRPr lang="en-US"/>
          </a:p>
        </p:txBody>
      </p:sp>
    </p:spTree>
    <p:extLst>
      <p:ext uri="{BB962C8B-B14F-4D97-AF65-F5344CB8AC3E}">
        <p14:creationId xmlns:p14="http://schemas.microsoft.com/office/powerpoint/2010/main" val="3266592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5F6C7B-F2D8-4013-B974-41DA9D7651C1}" type="datetimeFigureOut">
              <a:rPr lang="en-US" smtClean="0"/>
              <a:pPr/>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5488B-04DA-4CB1-AE06-2B54C2A8F68D}" type="slidenum">
              <a:rPr lang="en-US" smtClean="0"/>
              <a:pPr/>
              <a:t>‹#›</a:t>
            </a:fld>
            <a:endParaRPr lang="en-US"/>
          </a:p>
        </p:txBody>
      </p:sp>
    </p:spTree>
    <p:extLst>
      <p:ext uri="{BB962C8B-B14F-4D97-AF65-F5344CB8AC3E}">
        <p14:creationId xmlns:p14="http://schemas.microsoft.com/office/powerpoint/2010/main" val="41108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5F6C7B-F2D8-4013-B974-41DA9D7651C1}" type="datetimeFigureOut">
              <a:rPr lang="en-US" smtClean="0"/>
              <a:pPr/>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5488B-04DA-4CB1-AE06-2B54C2A8F68D}" type="slidenum">
              <a:rPr lang="en-US" smtClean="0"/>
              <a:pPr/>
              <a:t>‹#›</a:t>
            </a:fld>
            <a:endParaRPr lang="en-US"/>
          </a:p>
        </p:txBody>
      </p:sp>
    </p:spTree>
    <p:extLst>
      <p:ext uri="{BB962C8B-B14F-4D97-AF65-F5344CB8AC3E}">
        <p14:creationId xmlns:p14="http://schemas.microsoft.com/office/powerpoint/2010/main" val="220425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F6C7B-F2D8-4013-B974-41DA9D7651C1}" type="datetimeFigureOut">
              <a:rPr lang="en-US" smtClean="0"/>
              <a:pPr/>
              <a:t>8/13/2019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5488B-04DA-4CB1-AE06-2B54C2A8F68D}" type="slidenum">
              <a:rPr lang="en-US" smtClean="0"/>
              <a:pPr/>
              <a:t>‹#›</a:t>
            </a:fld>
            <a:endParaRPr lang="en-US"/>
          </a:p>
        </p:txBody>
      </p:sp>
    </p:spTree>
    <p:extLst>
      <p:ext uri="{BB962C8B-B14F-4D97-AF65-F5344CB8AC3E}">
        <p14:creationId xmlns:p14="http://schemas.microsoft.com/office/powerpoint/2010/main" val="1763040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ELA-Standards-Grades-2nd.pdf"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4.pd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lever.com/in/international-charter-school-of-atlanta874cb2e000143dfdf"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localhost\Users\christenramo\Desktop\2019-2020%20ICSAtlanta%20Attendance%20Policy%20Presentation.mp4" TargetMode="Externa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Josnil.Cruz@icsatlanta.org"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icsatlanta2ndgrade.edublogs.org" TargetMode="External"/><Relationship Id="rId4" Type="http://schemas.openxmlformats.org/officeDocument/2006/relationships/hyperlink" Target="mailto:christen.ramo@icsatlanta.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icsatlanta2ndgrade.edublogs.org"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file:///\\localhost\%3ciframe%20width=%22560%22%20height=%22315%22%20src=%22https\::www.youtube.com:embed:aU6F4gVnzaM%22%20frameborder=%220%22%20allow=%22accelerometer"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233054" y="5116123"/>
            <a:ext cx="6414654" cy="1169551"/>
          </a:xfrm>
          <a:prstGeom prst="rect">
            <a:avLst/>
          </a:prstGeom>
          <a:noFill/>
        </p:spPr>
        <p:txBody>
          <a:bodyPr wrap="square" rtlCol="0">
            <a:spAutoFit/>
          </a:bodyPr>
          <a:lstStyle/>
          <a:p>
            <a:pPr algn="ctr"/>
            <a:r>
              <a:rPr lang="en-US" sz="3500" dirty="0" smtClean="0">
                <a:solidFill>
                  <a:schemeClr val="bg1"/>
                </a:solidFill>
                <a:latin typeface="Arial" panose="020B0604020202020204" pitchFamily="34" charset="0"/>
                <a:cs typeface="Arial" panose="020B0604020202020204" pitchFamily="34" charset="0"/>
              </a:rPr>
              <a:t>Mrs. </a:t>
            </a:r>
            <a:r>
              <a:rPr lang="en-US" sz="3500" dirty="0" err="1" smtClean="0">
                <a:solidFill>
                  <a:schemeClr val="bg1"/>
                </a:solidFill>
                <a:latin typeface="Arial" panose="020B0604020202020204" pitchFamily="34" charset="0"/>
                <a:cs typeface="Arial" panose="020B0604020202020204" pitchFamily="34" charset="0"/>
              </a:rPr>
              <a:t>Ramo’s</a:t>
            </a:r>
            <a:r>
              <a:rPr lang="en-US" sz="3500" dirty="0" smtClean="0">
                <a:solidFill>
                  <a:schemeClr val="bg1"/>
                </a:solidFill>
                <a:latin typeface="Arial" panose="020B0604020202020204" pitchFamily="34" charset="0"/>
                <a:cs typeface="Arial" panose="020B0604020202020204" pitchFamily="34" charset="0"/>
              </a:rPr>
              <a:t> and Mrs. Cruz’s Second Grade </a:t>
            </a:r>
          </a:p>
        </p:txBody>
      </p:sp>
    </p:spTree>
    <p:extLst>
      <p:ext uri="{BB962C8B-B14F-4D97-AF65-F5344CB8AC3E}">
        <p14:creationId xmlns:p14="http://schemas.microsoft.com/office/powerpoint/2010/main" val="2913282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8755" y="1967345"/>
            <a:ext cx="6690385" cy="5262979"/>
          </a:xfrm>
          <a:prstGeom prst="rect">
            <a:avLst/>
          </a:prstGeom>
          <a:noFill/>
        </p:spPr>
        <p:txBody>
          <a:bodyPr wrap="square" rtlCol="0">
            <a:spAutoFit/>
          </a:bodyPr>
          <a:lstStyle/>
          <a:p>
            <a:pPr marL="274320" lvl="0" indent="-236220">
              <a:buClr>
                <a:srgbClr val="3F3F3F"/>
              </a:buClr>
              <a:buSzPct val="100000"/>
            </a:pPr>
            <a:r>
              <a:rPr lang="en-US" sz="2400" dirty="0" smtClean="0"/>
              <a:t>Students will: </a:t>
            </a:r>
          </a:p>
          <a:p>
            <a:pPr marL="274320" lvl="0" indent="-236220">
              <a:buClr>
                <a:srgbClr val="3F3F3F"/>
              </a:buClr>
              <a:buSzPct val="100000"/>
              <a:buFont typeface="Arial"/>
              <a:buChar char="•"/>
            </a:pPr>
            <a:r>
              <a:rPr lang="en-US" sz="2400" dirty="0" smtClean="0"/>
              <a:t>Listen to, read, and recall important information from texts including fables and folktales from diverse cultures.</a:t>
            </a:r>
          </a:p>
          <a:p>
            <a:pPr marL="274320" lvl="0" indent="-236220">
              <a:buClr>
                <a:srgbClr val="3F3F3F"/>
              </a:buClr>
              <a:buSzPct val="100000"/>
              <a:buFont typeface="Arial"/>
              <a:buChar char="•"/>
            </a:pPr>
            <a:r>
              <a:rPr lang="en-US" sz="2400" dirty="0" smtClean="0"/>
              <a:t>Know and apply 2</a:t>
            </a:r>
            <a:r>
              <a:rPr lang="en-US" sz="2400" baseline="30000" dirty="0" smtClean="0"/>
              <a:t>nd</a:t>
            </a:r>
            <a:r>
              <a:rPr lang="en-US" sz="2400" dirty="0" smtClean="0"/>
              <a:t> grade level phonics skills including distinguishing between long and short vowels, vowel teams, prefixes and suffixes.</a:t>
            </a:r>
          </a:p>
          <a:p>
            <a:pPr marL="274320" lvl="0" indent="-236220">
              <a:buClr>
                <a:srgbClr val="3F3F3F"/>
              </a:buClr>
              <a:buSzPct val="100000"/>
              <a:buFont typeface="Arial"/>
              <a:buChar char="•"/>
            </a:pPr>
            <a:r>
              <a:rPr lang="en-US" sz="2400" dirty="0" smtClean="0"/>
              <a:t>Write informative/explanatory, opinion, and narrative pieces including revising and editing</a:t>
            </a:r>
          </a:p>
          <a:p>
            <a:pPr marL="274320" lvl="0" indent="-236220">
              <a:buClr>
                <a:srgbClr val="3F3F3F"/>
              </a:buClr>
              <a:buSzPct val="100000"/>
              <a:buFont typeface="Arial"/>
              <a:buChar char="•"/>
            </a:pPr>
            <a:r>
              <a:rPr lang="en-US" sz="2400" dirty="0" smtClean="0"/>
              <a:t>Understand collective nouns, irregular plural nouns, reflexive pronouns, irregular verbs, and distinguish between adjectives and adverbs. </a:t>
            </a:r>
          </a:p>
          <a:p>
            <a:pPr marL="274320" lvl="0" indent="-236220">
              <a:buClr>
                <a:srgbClr val="3F3F3F"/>
              </a:buClr>
              <a:buSzPct val="100000"/>
            </a:pPr>
            <a:r>
              <a:rPr lang="en-US" sz="2400" dirty="0" smtClean="0"/>
              <a:t>Our 2</a:t>
            </a:r>
            <a:r>
              <a:rPr lang="en-US" sz="2400" baseline="30000" dirty="0" smtClean="0"/>
              <a:t>nd</a:t>
            </a:r>
            <a:r>
              <a:rPr lang="en-US" sz="2400" dirty="0" smtClean="0"/>
              <a:t> Grade ELA standards can be found </a:t>
            </a:r>
            <a:r>
              <a:rPr lang="en-US" sz="2400" dirty="0" smtClean="0">
                <a:hlinkClick r:id="rId3" action="ppaction://hlinkfile"/>
              </a:rPr>
              <a:t>HERE</a:t>
            </a:r>
            <a:r>
              <a:rPr lang="en-US" sz="2400" dirty="0" smtClean="0"/>
              <a:t>.</a:t>
            </a:r>
          </a:p>
          <a:p>
            <a:pPr marL="274320" lvl="0" indent="-236220">
              <a:buClr>
                <a:srgbClr val="3F3F3F"/>
              </a:buClr>
              <a:buSzPct val="100000"/>
            </a:pPr>
            <a:r>
              <a:rPr lang="en-US" sz="2400" dirty="0" smtClean="0"/>
              <a:t> </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0" y="83130"/>
            <a:ext cx="9144000" cy="1200329"/>
          </a:xfrm>
          <a:prstGeom prst="rect">
            <a:avLst/>
          </a:prstGeom>
          <a:noFill/>
        </p:spPr>
        <p:txBody>
          <a:bodyPr wrap="square">
            <a:spAutoFit/>
          </a:bodyPr>
          <a:lstStyle/>
          <a:p>
            <a:pPr algn="ctr">
              <a:defRPr/>
            </a:pPr>
            <a:r>
              <a:rPr lang="en-US" sz="72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English Class Goals</a:t>
            </a:r>
            <a:endParaRPr lang="en-US" sz="72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spTree>
    <p:extLst>
      <p:ext uri="{BB962C8B-B14F-4D97-AF65-F5344CB8AC3E}">
        <p14:creationId xmlns:p14="http://schemas.microsoft.com/office/powerpoint/2010/main" val="31954156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6077" y="1967345"/>
            <a:ext cx="6781102" cy="4616648"/>
          </a:xfrm>
          <a:prstGeom prst="rect">
            <a:avLst/>
          </a:prstGeom>
          <a:noFill/>
        </p:spPr>
        <p:txBody>
          <a:bodyPr wrap="square" rtlCol="0">
            <a:spAutoFit/>
          </a:bodyPr>
          <a:lstStyle/>
          <a:p>
            <a:pPr marL="165100" lvl="0" indent="-127000">
              <a:buClr>
                <a:srgbClr val="3F3F3F"/>
              </a:buClr>
              <a:buSzPct val="25000"/>
            </a:pPr>
            <a:r>
              <a:rPr lang="en-US" sz="2100" b="1" dirty="0" smtClean="0"/>
              <a:t>Opinion Writing</a:t>
            </a:r>
            <a:r>
              <a:rPr lang="en-US" sz="2100" dirty="0" smtClean="0"/>
              <a:t>: writing students state an opinion, supply reasoning that supports the opinion using linking words (e.g., because, and, also) to connect their opinion and their reasoning, and provide a concluding statement or section. </a:t>
            </a:r>
          </a:p>
          <a:p>
            <a:pPr marL="165100" lvl="0" indent="-127000">
              <a:buClr>
                <a:srgbClr val="3F3F3F"/>
              </a:buClr>
              <a:buSzPct val="25000"/>
            </a:pPr>
            <a:endParaRPr lang="en-US" sz="2100" b="1" dirty="0" smtClean="0"/>
          </a:p>
          <a:p>
            <a:pPr marL="165100" lvl="0" indent="-127000">
              <a:buClr>
                <a:srgbClr val="3F3F3F"/>
              </a:buClr>
              <a:buSzPct val="25000"/>
            </a:pPr>
            <a:r>
              <a:rPr lang="en-US" sz="2100" b="1" dirty="0" smtClean="0"/>
              <a:t>Informative/Explanatory Texts</a:t>
            </a:r>
            <a:r>
              <a:rPr lang="en-US" sz="2100" dirty="0" smtClean="0"/>
              <a:t>: writing in which students use facts and definitions to develop points, and provide a concluding statement or section.</a:t>
            </a:r>
          </a:p>
          <a:p>
            <a:pPr marL="165100" lvl="0" indent="-127000">
              <a:buClr>
                <a:srgbClr val="3F3F3F"/>
              </a:buClr>
              <a:buSzPct val="25000"/>
            </a:pPr>
            <a:endParaRPr lang="en-US" sz="2100" dirty="0" smtClean="0"/>
          </a:p>
          <a:p>
            <a:pPr marL="165100" lvl="0" indent="-127000">
              <a:buClr>
                <a:srgbClr val="3F3F3F"/>
              </a:buClr>
              <a:buSzPct val="25000"/>
            </a:pPr>
            <a:r>
              <a:rPr lang="en-US" sz="2100" b="1" dirty="0" smtClean="0"/>
              <a:t>Narratives</a:t>
            </a:r>
            <a:r>
              <a:rPr lang="en-US" sz="2100" dirty="0" smtClean="0"/>
              <a:t>: writing in which students recount a well-elaborated event or short sequence of events including details to describe actions, thoughts, and feelings and using temporal words to signal event order, and provide a sense of closure.</a:t>
            </a:r>
            <a:endParaRPr lang="en-US" sz="2100" dirty="0"/>
          </a:p>
        </p:txBody>
      </p:sp>
      <p:sp>
        <p:nvSpPr>
          <p:cNvPr id="4" name="Rectangle 3"/>
          <p:cNvSpPr/>
          <p:nvPr/>
        </p:nvSpPr>
        <p:spPr>
          <a:xfrm>
            <a:off x="0" y="83130"/>
            <a:ext cx="9144000" cy="1369606"/>
          </a:xfrm>
          <a:prstGeom prst="rect">
            <a:avLst/>
          </a:prstGeom>
          <a:noFill/>
        </p:spPr>
        <p:txBody>
          <a:bodyPr wrap="square">
            <a:spAutoFit/>
          </a:bodyPr>
          <a:lstStyle/>
          <a:p>
            <a:pPr algn="ctr">
              <a:defRPr/>
            </a:pPr>
            <a:r>
              <a:rPr lang="en-US" sz="80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Writing - English</a:t>
            </a:r>
            <a:endParaRPr lang="en-US" sz="80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spTree>
    <p:extLst>
      <p:ext uri="{BB962C8B-B14F-4D97-AF65-F5344CB8AC3E}">
        <p14:creationId xmlns:p14="http://schemas.microsoft.com/office/powerpoint/2010/main" val="396237568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7815" y="1967345"/>
            <a:ext cx="6788741" cy="4524315"/>
          </a:xfrm>
          <a:prstGeom prst="rect">
            <a:avLst/>
          </a:prstGeom>
          <a:noFill/>
        </p:spPr>
        <p:txBody>
          <a:bodyPr wrap="square" rtlCol="0">
            <a:spAutoFit/>
          </a:bodyPr>
          <a:lstStyle/>
          <a:p>
            <a:pPr lvl="0" indent="-236220">
              <a:buFont typeface="Arial"/>
              <a:buChar char="•"/>
            </a:pPr>
            <a:r>
              <a:rPr lang="en-US" sz="2400" dirty="0" smtClean="0"/>
              <a:t>2</a:t>
            </a:r>
            <a:r>
              <a:rPr lang="en-US" sz="2400" baseline="30000" dirty="0" smtClean="0"/>
              <a:t>nd</a:t>
            </a:r>
            <a:r>
              <a:rPr lang="en-US" sz="2400" dirty="0" smtClean="0"/>
              <a:t> </a:t>
            </a:r>
            <a:r>
              <a:rPr lang="en-US" sz="2400" dirty="0" smtClean="0">
                <a:solidFill>
                  <a:schemeClr val="dk1"/>
                </a:solidFill>
                <a:latin typeface="Cambria"/>
                <a:ea typeface="Cambria"/>
                <a:cs typeface="Cambria"/>
                <a:sym typeface="Cambria"/>
              </a:rPr>
              <a:t> Grade students will learn how to read in Spanish, </a:t>
            </a:r>
            <a:r>
              <a:rPr lang="en-US" sz="2400" dirty="0" smtClean="0">
                <a:sym typeface="Cambria"/>
              </a:rPr>
              <a:t>a</a:t>
            </a:r>
            <a:r>
              <a:rPr lang="en-US" sz="2400" dirty="0" smtClean="0"/>
              <a:t>sk and answer questions to understand key details (who, what, where, when, why) recount stories, fables, and folktales and determine central message.</a:t>
            </a:r>
          </a:p>
          <a:p>
            <a:pPr lvl="0" indent="-236220"/>
            <a:r>
              <a:rPr lang="en-US" sz="2400" dirty="0" smtClean="0"/>
              <a:t>They will also compare and contrast important, points and key details, decode words with common prefixes and suffixes, and describe how characters respond to major events and challenges</a:t>
            </a:r>
          </a:p>
          <a:p>
            <a:pPr lvl="0" indent="-236220">
              <a:buFont typeface="Arial"/>
              <a:buChar char="•"/>
            </a:pPr>
            <a:r>
              <a:rPr lang="en-US" sz="2400" dirty="0" smtClean="0">
                <a:solidFill>
                  <a:schemeClr val="dk1"/>
                </a:solidFill>
                <a:latin typeface="Cambria"/>
                <a:ea typeface="Cambria"/>
                <a:cs typeface="Cambria"/>
                <a:sym typeface="Cambria"/>
              </a:rPr>
              <a:t>We will work on acquiring </a:t>
            </a:r>
            <a:r>
              <a:rPr lang="en-US" sz="2400" dirty="0" smtClean="0"/>
              <a:t>Spanish</a:t>
            </a:r>
            <a:r>
              <a:rPr lang="en-US" sz="2400" dirty="0" smtClean="0">
                <a:solidFill>
                  <a:schemeClr val="dk1"/>
                </a:solidFill>
                <a:latin typeface="Cambria"/>
                <a:ea typeface="Cambria"/>
                <a:cs typeface="Cambria"/>
                <a:sym typeface="Cambria"/>
              </a:rPr>
              <a:t> vocabulary first and foremost. </a:t>
            </a:r>
          </a:p>
          <a:p>
            <a:pPr lvl="0" indent="-236220">
              <a:buFont typeface="Arial"/>
              <a:buChar char="•"/>
            </a:pPr>
            <a:r>
              <a:rPr lang="en-US" sz="2400" dirty="0" smtClean="0">
                <a:solidFill>
                  <a:schemeClr val="dk1"/>
                </a:solidFill>
                <a:latin typeface="Cambria"/>
                <a:ea typeface="Cambria"/>
                <a:cs typeface="Cambria"/>
                <a:sym typeface="Cambria"/>
              </a:rPr>
              <a:t>Please practice </a:t>
            </a:r>
            <a:r>
              <a:rPr lang="en-US" sz="2400" dirty="0" err="1" smtClean="0">
                <a:solidFill>
                  <a:schemeClr val="dk1"/>
                </a:solidFill>
                <a:latin typeface="Cambria"/>
                <a:ea typeface="Cambria"/>
                <a:cs typeface="Cambria"/>
                <a:sym typeface="Cambria"/>
              </a:rPr>
              <a:t>myON</a:t>
            </a:r>
            <a:r>
              <a:rPr lang="en-US" sz="2400" dirty="0" smtClean="0">
                <a:solidFill>
                  <a:schemeClr val="dk1"/>
                </a:solidFill>
                <a:latin typeface="Cambria"/>
                <a:ea typeface="Cambria"/>
                <a:cs typeface="Cambria"/>
                <a:sym typeface="Cambria"/>
              </a:rPr>
              <a:t> at home. (Clever) </a:t>
            </a:r>
            <a:endParaRPr lang="en-US" sz="2400" dirty="0">
              <a:solidFill>
                <a:schemeClr val="dk1"/>
              </a:solidFill>
              <a:latin typeface="Cambria"/>
              <a:ea typeface="Cambria"/>
              <a:cs typeface="Cambria"/>
              <a:sym typeface="Cambria"/>
            </a:endParaRPr>
          </a:p>
        </p:txBody>
      </p:sp>
      <p:sp>
        <p:nvSpPr>
          <p:cNvPr id="3" name="Rectangle 2"/>
          <p:cNvSpPr/>
          <p:nvPr/>
        </p:nvSpPr>
        <p:spPr>
          <a:xfrm>
            <a:off x="0" y="83130"/>
            <a:ext cx="9144000" cy="1369606"/>
          </a:xfrm>
          <a:prstGeom prst="rect">
            <a:avLst/>
          </a:prstGeom>
          <a:noFill/>
        </p:spPr>
        <p:txBody>
          <a:bodyPr wrap="square">
            <a:spAutoFit/>
          </a:bodyPr>
          <a:lstStyle/>
          <a:p>
            <a:pPr algn="ctr">
              <a:defRPr/>
            </a:pPr>
            <a:r>
              <a:rPr lang="en-US" sz="80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Reading - Spanish</a:t>
            </a:r>
            <a:endParaRPr lang="en-US" sz="80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spTree>
    <p:extLst>
      <p:ext uri="{BB962C8B-B14F-4D97-AF65-F5344CB8AC3E}">
        <p14:creationId xmlns:p14="http://schemas.microsoft.com/office/powerpoint/2010/main" val="14141965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6076" y="1967345"/>
            <a:ext cx="6112064" cy="4524315"/>
          </a:xfrm>
          <a:prstGeom prst="rect">
            <a:avLst/>
          </a:prstGeom>
          <a:noFill/>
        </p:spPr>
        <p:txBody>
          <a:bodyPr wrap="square" rtlCol="0">
            <a:spAutoFit/>
          </a:bodyPr>
          <a:lstStyle/>
          <a:p>
            <a:pPr marL="274320" lvl="0" indent="-236220">
              <a:spcBef>
                <a:spcPts val="1800"/>
              </a:spcBef>
              <a:buClr>
                <a:srgbClr val="3F3F3F"/>
              </a:buClr>
              <a:buSzPct val="100000"/>
              <a:buFont typeface="Arial"/>
              <a:buChar char="•"/>
            </a:pPr>
            <a:r>
              <a:rPr lang="en-US" sz="2400" dirty="0" smtClean="0">
                <a:solidFill>
                  <a:schemeClr val="dk1"/>
                </a:solidFill>
                <a:latin typeface="Cambria"/>
                <a:ea typeface="Cambria"/>
                <a:cs typeface="Cambria"/>
                <a:sym typeface="Cambria"/>
              </a:rPr>
              <a:t>2</a:t>
            </a:r>
            <a:r>
              <a:rPr lang="en-US" sz="2400" baseline="30000" dirty="0" smtClean="0">
                <a:solidFill>
                  <a:schemeClr val="dk1"/>
                </a:solidFill>
                <a:latin typeface="Cambria"/>
                <a:ea typeface="Cambria"/>
                <a:cs typeface="Cambria"/>
                <a:sym typeface="Cambria"/>
              </a:rPr>
              <a:t>nd</a:t>
            </a:r>
            <a:r>
              <a:rPr lang="en-US" sz="2400" dirty="0" smtClean="0">
                <a:solidFill>
                  <a:schemeClr val="dk1"/>
                </a:solidFill>
                <a:latin typeface="Cambria"/>
                <a:ea typeface="Cambria"/>
                <a:cs typeface="Cambria"/>
                <a:sym typeface="Cambria"/>
              </a:rPr>
              <a:t>  Grade students are required to write simple sentences and towards the end of the year a small paragraph (5+ sentences) to a topic that is familiar. Focus on punctuation, capitalization, spacing, and penmanship (correct letter formation, legibly writing upper and lower case letters). </a:t>
            </a:r>
          </a:p>
          <a:p>
            <a:pPr lvl="0" indent="-236220">
              <a:buFont typeface="Arial"/>
              <a:buChar char="•"/>
            </a:pPr>
            <a:r>
              <a:rPr lang="en-US" sz="2400" dirty="0" smtClean="0"/>
              <a:t>Also, With guidance and support, use a  </a:t>
            </a:r>
            <a:br>
              <a:rPr lang="en-US" sz="2400" dirty="0" smtClean="0"/>
            </a:br>
            <a:r>
              <a:rPr lang="en-US" sz="2400" dirty="0" smtClean="0"/>
              <a:t>   variety of tools, including digital and </a:t>
            </a:r>
            <a:br>
              <a:rPr lang="en-US" sz="2400" dirty="0" smtClean="0"/>
            </a:br>
            <a:r>
              <a:rPr lang="en-US" sz="2400" dirty="0" smtClean="0"/>
              <a:t>   collaboration with peers, to produce writing. </a:t>
            </a:r>
          </a:p>
          <a:p>
            <a:pPr marL="274320" lvl="0" indent="-236220">
              <a:spcBef>
                <a:spcPts val="1800"/>
              </a:spcBef>
              <a:buClr>
                <a:srgbClr val="3F3F3F"/>
              </a:buClr>
              <a:buSzPct val="100000"/>
            </a:pPr>
            <a:endParaRPr lang="en-US" sz="2400" dirty="0">
              <a:solidFill>
                <a:schemeClr val="dk1"/>
              </a:solidFill>
              <a:latin typeface="Cambria"/>
              <a:ea typeface="Cambria"/>
              <a:cs typeface="Cambria"/>
              <a:sym typeface="Cambria"/>
            </a:endParaRPr>
          </a:p>
        </p:txBody>
      </p:sp>
      <p:sp>
        <p:nvSpPr>
          <p:cNvPr id="3" name="Rectangle 2"/>
          <p:cNvSpPr/>
          <p:nvPr/>
        </p:nvSpPr>
        <p:spPr>
          <a:xfrm>
            <a:off x="0" y="83130"/>
            <a:ext cx="9144000" cy="1369606"/>
          </a:xfrm>
          <a:prstGeom prst="rect">
            <a:avLst/>
          </a:prstGeom>
          <a:noFill/>
        </p:spPr>
        <p:txBody>
          <a:bodyPr wrap="square">
            <a:spAutoFit/>
          </a:bodyPr>
          <a:lstStyle/>
          <a:p>
            <a:pPr algn="ctr">
              <a:defRPr/>
            </a:pPr>
            <a:r>
              <a:rPr lang="en-US" sz="80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Writing - Spanish</a:t>
            </a:r>
            <a:endParaRPr lang="en-US" sz="80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spTree>
    <p:extLst>
      <p:ext uri="{BB962C8B-B14F-4D97-AF65-F5344CB8AC3E}">
        <p14:creationId xmlns:p14="http://schemas.microsoft.com/office/powerpoint/2010/main" val="32429710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4925" y="1967345"/>
            <a:ext cx="6254530" cy="4832093"/>
          </a:xfrm>
          <a:prstGeom prst="rect">
            <a:avLst/>
          </a:prstGeom>
          <a:noFill/>
        </p:spPr>
        <p:txBody>
          <a:bodyPr wrap="square" rtlCol="0">
            <a:spAutoFit/>
          </a:bodyPr>
          <a:lstStyle/>
          <a:p>
            <a:pPr marL="274320" lvl="0" indent="-236220">
              <a:buClr>
                <a:srgbClr val="3F3F3F"/>
              </a:buClr>
              <a:buSzPct val="100000"/>
              <a:buFont typeface="Arial"/>
              <a:buChar char="•"/>
            </a:pPr>
            <a:r>
              <a:rPr lang="en-US" sz="2800" dirty="0" smtClean="0"/>
              <a:t>Number Sense </a:t>
            </a:r>
          </a:p>
          <a:p>
            <a:pPr lvl="1"/>
            <a:r>
              <a:rPr lang="en-US" sz="2800" dirty="0" smtClean="0"/>
              <a:t>Place Value</a:t>
            </a:r>
          </a:p>
          <a:p>
            <a:pPr lvl="1"/>
            <a:r>
              <a:rPr lang="en-US" sz="2800" dirty="0" smtClean="0"/>
              <a:t>Rounding</a:t>
            </a:r>
          </a:p>
          <a:p>
            <a:pPr lvl="1"/>
            <a:r>
              <a:rPr lang="en-US" sz="2800" dirty="0" smtClean="0"/>
              <a:t>Addition, Subtraction</a:t>
            </a:r>
          </a:p>
          <a:p>
            <a:pPr marL="274320" lvl="0" indent="-236220">
              <a:buClr>
                <a:srgbClr val="3F3F3F"/>
              </a:buClr>
              <a:buSzPct val="100000"/>
              <a:buFont typeface="Arial"/>
              <a:buChar char="•"/>
            </a:pPr>
            <a:r>
              <a:rPr lang="en-US" sz="2800" dirty="0" smtClean="0"/>
              <a:t>Problem Solving</a:t>
            </a:r>
          </a:p>
          <a:p>
            <a:pPr marL="274320" lvl="0" indent="-236220">
              <a:buClr>
                <a:srgbClr val="3F3F3F"/>
              </a:buClr>
              <a:buSzPct val="100000"/>
              <a:buFont typeface="Arial"/>
              <a:buChar char="•"/>
            </a:pPr>
            <a:r>
              <a:rPr lang="en-US" sz="2800" dirty="0" smtClean="0"/>
              <a:t>Graphing/Data Analysis</a:t>
            </a:r>
          </a:p>
          <a:p>
            <a:pPr marL="274320" lvl="0" indent="-236220">
              <a:buClr>
                <a:srgbClr val="3F3F3F"/>
              </a:buClr>
              <a:buSzPct val="100000"/>
              <a:buFont typeface="Arial"/>
              <a:buChar char="•"/>
            </a:pPr>
            <a:r>
              <a:rPr lang="en-US" sz="2800" dirty="0" smtClean="0"/>
              <a:t>Measurement, Time</a:t>
            </a:r>
          </a:p>
          <a:p>
            <a:pPr marL="274320" lvl="0" indent="-236220">
              <a:buClr>
                <a:srgbClr val="3F3F3F"/>
              </a:buClr>
              <a:buSzPct val="100000"/>
              <a:buFont typeface="Arial"/>
              <a:buChar char="•"/>
            </a:pPr>
            <a:r>
              <a:rPr lang="en-US" sz="2800" dirty="0" smtClean="0"/>
              <a:t>Money</a:t>
            </a:r>
          </a:p>
          <a:p>
            <a:pPr marL="274320" lvl="0" indent="-236220">
              <a:buClr>
                <a:srgbClr val="3F3F3F"/>
              </a:buClr>
              <a:buSzPct val="100000"/>
              <a:buFont typeface="Arial"/>
              <a:buChar char="•"/>
            </a:pPr>
            <a:r>
              <a:rPr lang="en-US" sz="2800" dirty="0" smtClean="0"/>
              <a:t>Geometry</a:t>
            </a:r>
          </a:p>
          <a:p>
            <a:pPr lvl="1"/>
            <a:r>
              <a:rPr lang="en-US" sz="2800" dirty="0" smtClean="0"/>
              <a:t> Identifying and Partitioning Shapes</a:t>
            </a:r>
          </a:p>
          <a:p>
            <a:pPr lvl="0"/>
            <a:endParaRPr lang="en-US" sz="2800" dirty="0"/>
          </a:p>
        </p:txBody>
      </p:sp>
      <p:sp>
        <p:nvSpPr>
          <p:cNvPr id="3" name="Rectangle 2"/>
          <p:cNvSpPr/>
          <p:nvPr/>
        </p:nvSpPr>
        <p:spPr>
          <a:xfrm>
            <a:off x="0" y="83130"/>
            <a:ext cx="9144000" cy="1369606"/>
          </a:xfrm>
          <a:prstGeom prst="rect">
            <a:avLst/>
          </a:prstGeom>
          <a:noFill/>
        </p:spPr>
        <p:txBody>
          <a:bodyPr wrap="square">
            <a:spAutoFit/>
          </a:bodyPr>
          <a:lstStyle/>
          <a:p>
            <a:pPr algn="ctr">
              <a:defRPr/>
            </a:pPr>
            <a:r>
              <a:rPr lang="en-US" sz="80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Math</a:t>
            </a:r>
            <a:endParaRPr lang="en-US" sz="80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spTree>
    <p:extLst>
      <p:ext uri="{BB962C8B-B14F-4D97-AF65-F5344CB8AC3E}">
        <p14:creationId xmlns:p14="http://schemas.microsoft.com/office/powerpoint/2010/main" val="134459248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6076" y="1967345"/>
            <a:ext cx="6565649" cy="5447645"/>
          </a:xfrm>
          <a:prstGeom prst="rect">
            <a:avLst/>
          </a:prstGeom>
          <a:noFill/>
        </p:spPr>
        <p:txBody>
          <a:bodyPr wrap="square" rtlCol="0">
            <a:spAutoFit/>
          </a:bodyPr>
          <a:lstStyle/>
          <a:p>
            <a:pPr marL="38100" lvl="0">
              <a:buClr>
                <a:srgbClr val="FFFFFF"/>
              </a:buClr>
              <a:buSzPts val="2000"/>
            </a:pPr>
            <a:r>
              <a:rPr lang="en-US" sz="2000" dirty="0" smtClean="0"/>
              <a:t>- IB stands for International Baccalaureate</a:t>
            </a:r>
          </a:p>
          <a:p>
            <a:pPr marL="38100" lvl="0">
              <a:buClr>
                <a:srgbClr val="FFFFFF"/>
              </a:buClr>
              <a:buSzPts val="2000"/>
            </a:pPr>
            <a:r>
              <a:rPr lang="en-US" sz="2000" dirty="0" smtClean="0"/>
              <a:t>- We are an IB World school. We were authorized over the summer.</a:t>
            </a:r>
          </a:p>
          <a:p>
            <a:pPr marL="38100" lvl="0">
              <a:buClr>
                <a:srgbClr val="FFFFFF"/>
              </a:buClr>
              <a:buSzPts val="2000"/>
              <a:buFontTx/>
              <a:buChar char="-"/>
            </a:pPr>
            <a:r>
              <a:rPr lang="en-US" sz="2000" dirty="0" smtClean="0"/>
              <a:t>The International Baccalaureate (IB) aims to develop inquiring, knowledgeable </a:t>
            </a:r>
            <a:br>
              <a:rPr lang="en-US" sz="2000" dirty="0" smtClean="0"/>
            </a:br>
            <a:r>
              <a:rPr lang="en-US" sz="2000" dirty="0" smtClean="0"/>
              <a:t>   and caring young people who help to create a better and more peaceful </a:t>
            </a:r>
            <a:br>
              <a:rPr lang="en-US" sz="2000" dirty="0" smtClean="0"/>
            </a:br>
            <a:r>
              <a:rPr lang="en-US" sz="2000" dirty="0" smtClean="0"/>
              <a:t>   world through intercultural understanding and respect...</a:t>
            </a:r>
            <a:r>
              <a:rPr lang="en-US" sz="2000" b="1" dirty="0" smtClean="0"/>
              <a:t> </a:t>
            </a:r>
          </a:p>
          <a:p>
            <a:pPr marL="38100" lvl="0">
              <a:buClr>
                <a:srgbClr val="FFFFFF"/>
              </a:buClr>
              <a:buSzPts val="2000"/>
              <a:buFontTx/>
              <a:buChar char="-"/>
            </a:pPr>
            <a:endParaRPr lang="en-US" sz="800" b="1" dirty="0" smtClean="0"/>
          </a:p>
          <a:p>
            <a:pPr marL="38100" lvl="0">
              <a:buClr>
                <a:srgbClr val="FFFFFF"/>
              </a:buClr>
              <a:buSzPts val="2000"/>
            </a:pPr>
            <a:r>
              <a:rPr lang="en-US" sz="2000" dirty="0" smtClean="0"/>
              <a:t>- The Primary Years </a:t>
            </a:r>
            <a:r>
              <a:rPr lang="en-US" sz="2000" dirty="0" err="1" smtClean="0"/>
              <a:t>Programme</a:t>
            </a:r>
            <a:r>
              <a:rPr lang="en-US" sz="2000" dirty="0" smtClean="0"/>
              <a:t> (PYP) encourages students across the world to </a:t>
            </a:r>
            <a:br>
              <a:rPr lang="en-US" sz="2000" dirty="0" smtClean="0"/>
            </a:br>
            <a:r>
              <a:rPr lang="en-US" sz="2000" dirty="0" smtClean="0"/>
              <a:t>   become active, compassionate and lifelong learners who understand that </a:t>
            </a:r>
            <a:br>
              <a:rPr lang="en-US" sz="2000" dirty="0" smtClean="0"/>
            </a:br>
            <a:r>
              <a:rPr lang="en-US" sz="2000" dirty="0" smtClean="0"/>
              <a:t>   other people, with their differences, can also be right. </a:t>
            </a:r>
          </a:p>
          <a:p>
            <a:pPr marL="38100" lvl="0">
              <a:buClr>
                <a:srgbClr val="FFFFFF"/>
              </a:buClr>
              <a:buSzPts val="2000"/>
            </a:pPr>
            <a:endParaRPr lang="en-US" sz="800" dirty="0" smtClean="0"/>
          </a:p>
          <a:p>
            <a:pPr marL="38100" lvl="0">
              <a:buClr>
                <a:srgbClr val="FFFFFF"/>
              </a:buClr>
              <a:buSzPts val="2000"/>
            </a:pPr>
            <a:r>
              <a:rPr lang="en-US" sz="2000" dirty="0" smtClean="0"/>
              <a:t>- The PYP is a program for our students in Kindergarten to our 5th grade.</a:t>
            </a:r>
          </a:p>
          <a:p>
            <a:pPr marL="274320" lvl="0">
              <a:spcAft>
                <a:spcPts val="2100"/>
              </a:spcAft>
              <a:buClr>
                <a:schemeClr val="dk1"/>
              </a:buClr>
              <a:buSzPts val="1800"/>
            </a:pPr>
            <a:endParaRPr lang="en-US" sz="2000" dirty="0"/>
          </a:p>
        </p:txBody>
      </p:sp>
      <p:sp>
        <p:nvSpPr>
          <p:cNvPr id="3" name="Rectangle 2"/>
          <p:cNvSpPr/>
          <p:nvPr/>
        </p:nvSpPr>
        <p:spPr>
          <a:xfrm>
            <a:off x="0" y="83130"/>
            <a:ext cx="7446817" cy="1369606"/>
          </a:xfrm>
          <a:prstGeom prst="rect">
            <a:avLst/>
          </a:prstGeom>
          <a:noFill/>
        </p:spPr>
        <p:txBody>
          <a:bodyPr wrap="square">
            <a:spAutoFit/>
          </a:bodyPr>
          <a:lstStyle/>
          <a:p>
            <a:pPr algn="ctr">
              <a:defRPr/>
            </a:pPr>
            <a:r>
              <a:rPr lang="en-US" sz="80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What is IB?</a:t>
            </a:r>
            <a:endParaRPr lang="en-US" sz="80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pic>
        <p:nvPicPr>
          <p:cNvPr id="4" name="Google Shape;172;p23"/>
          <p:cNvPicPr preferRelativeResize="0"/>
          <p:nvPr/>
        </p:nvPicPr>
        <p:blipFill>
          <a:blip r:embed="rId3">
            <a:alphaModFix/>
          </a:blip>
          <a:stretch>
            <a:fillRect/>
          </a:stretch>
        </p:blipFill>
        <p:spPr>
          <a:xfrm>
            <a:off x="7583794" y="11545"/>
            <a:ext cx="1490912" cy="1466273"/>
          </a:xfrm>
          <a:prstGeom prst="rect">
            <a:avLst/>
          </a:prstGeom>
          <a:noFill/>
          <a:ln>
            <a:noFill/>
          </a:ln>
        </p:spPr>
      </p:pic>
    </p:spTree>
    <p:extLst>
      <p:ext uri="{BB962C8B-B14F-4D97-AF65-F5344CB8AC3E}">
        <p14:creationId xmlns:p14="http://schemas.microsoft.com/office/powerpoint/2010/main" val="342590245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6076" y="1967345"/>
            <a:ext cx="6565649" cy="3585597"/>
          </a:xfrm>
          <a:prstGeom prst="rect">
            <a:avLst/>
          </a:prstGeom>
          <a:noFill/>
        </p:spPr>
        <p:txBody>
          <a:bodyPr wrap="square" rtlCol="0">
            <a:spAutoFit/>
          </a:bodyPr>
          <a:lstStyle/>
          <a:p>
            <a:pPr marL="274320" lvl="0" indent="-236220">
              <a:spcBef>
                <a:spcPts val="1800"/>
              </a:spcBef>
              <a:buClr>
                <a:srgbClr val="FFFFFF"/>
              </a:buClr>
              <a:buSzPts val="2000"/>
              <a:buFont typeface="Arial"/>
              <a:buChar char="•"/>
            </a:pPr>
            <a:r>
              <a:rPr lang="en-US" sz="2400" dirty="0" smtClean="0"/>
              <a:t>What does it mean for your child?</a:t>
            </a:r>
          </a:p>
          <a:p>
            <a:pPr marL="1234440" lvl="3" indent="-256539">
              <a:spcBef>
                <a:spcPts val="2100"/>
              </a:spcBef>
              <a:buClr>
                <a:srgbClr val="FFFFFF"/>
              </a:buClr>
              <a:buSzPts val="1800"/>
              <a:buChar char="•"/>
            </a:pPr>
            <a:r>
              <a:rPr lang="en-US" sz="2400" dirty="0" smtClean="0"/>
              <a:t>- more </a:t>
            </a:r>
            <a:r>
              <a:rPr lang="en-US" sz="2400" dirty="0" err="1" smtClean="0"/>
              <a:t>transdisciplinarity</a:t>
            </a:r>
            <a:r>
              <a:rPr lang="en-US" sz="2400" dirty="0" smtClean="0"/>
              <a:t> in his/her learning: more connections to what he is learning in the other subject areas</a:t>
            </a:r>
          </a:p>
          <a:p>
            <a:pPr marL="1234440" lvl="3" indent="-256539">
              <a:spcBef>
                <a:spcPts val="2100"/>
              </a:spcBef>
              <a:spcAft>
                <a:spcPts val="2100"/>
              </a:spcAft>
              <a:buClr>
                <a:srgbClr val="FFFFFF"/>
              </a:buClr>
              <a:buSzPts val="1800"/>
              <a:buChar char="•"/>
            </a:pPr>
            <a:r>
              <a:rPr lang="en-US" sz="2400" dirty="0" smtClean="0"/>
              <a:t>- learner profiles/traits and attitudes that will help him/her better </a:t>
            </a:r>
            <a:br>
              <a:rPr lang="en-US" sz="2400" dirty="0" smtClean="0"/>
            </a:br>
            <a:r>
              <a:rPr lang="en-US" sz="2400" dirty="0" smtClean="0"/>
              <a:t>  himself as a student but also as a person, as a citizen of the world</a:t>
            </a:r>
            <a:endParaRPr lang="en-US" sz="2400" dirty="0"/>
          </a:p>
        </p:txBody>
      </p:sp>
      <p:sp>
        <p:nvSpPr>
          <p:cNvPr id="3" name="Rectangle 2"/>
          <p:cNvSpPr/>
          <p:nvPr/>
        </p:nvSpPr>
        <p:spPr>
          <a:xfrm>
            <a:off x="0" y="83130"/>
            <a:ext cx="7446817" cy="1369606"/>
          </a:xfrm>
          <a:prstGeom prst="rect">
            <a:avLst/>
          </a:prstGeom>
          <a:noFill/>
        </p:spPr>
        <p:txBody>
          <a:bodyPr wrap="square">
            <a:spAutoFit/>
          </a:bodyPr>
          <a:lstStyle/>
          <a:p>
            <a:pPr algn="ctr">
              <a:defRPr/>
            </a:pPr>
            <a:r>
              <a:rPr lang="en-US" sz="80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What is IB?</a:t>
            </a:r>
            <a:endParaRPr lang="en-US" sz="80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pic>
        <p:nvPicPr>
          <p:cNvPr id="4" name="Google Shape;172;p23"/>
          <p:cNvPicPr preferRelativeResize="0"/>
          <p:nvPr/>
        </p:nvPicPr>
        <p:blipFill>
          <a:blip r:embed="rId3">
            <a:alphaModFix/>
          </a:blip>
          <a:stretch>
            <a:fillRect/>
          </a:stretch>
        </p:blipFill>
        <p:spPr>
          <a:xfrm>
            <a:off x="7583794" y="11545"/>
            <a:ext cx="1490912" cy="1466273"/>
          </a:xfrm>
          <a:prstGeom prst="rect">
            <a:avLst/>
          </a:prstGeom>
          <a:noFill/>
          <a:ln>
            <a:noFill/>
          </a:ln>
        </p:spPr>
      </p:pic>
    </p:spTree>
    <p:extLst>
      <p:ext uri="{BB962C8B-B14F-4D97-AF65-F5344CB8AC3E}">
        <p14:creationId xmlns:p14="http://schemas.microsoft.com/office/powerpoint/2010/main" val="342590245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nd grade 2019-2020.pdf"/>
          <p:cNvPicPr>
            <a:picLocks noGrp="1" noChangeAspect="1"/>
          </p:cNvPicPr>
          <p:nvPr>
            <p:ph idx="1"/>
          </p:nvPr>
        </p:nvPicPr>
        <mc:AlternateContent xmlns:mc="http://schemas.openxmlformats.org/markup-compatibility/2006">
          <mc:Choice xmlns="" xmlns:mv="urn:schemas-microsoft-com:mac:vml" xmlns:ma="http://schemas.microsoft.com/office/mac/drawingml/2008/main" Requires="ma">
            <p:blipFill>
              <a:blip r:embed="rId2"/>
              <a:srcRect l="-20028" r="-20028"/>
              <a:stretch>
                <a:fillRect/>
              </a:stretch>
            </p:blipFill>
          </mc:Choice>
          <mc:Fallback>
            <p:blipFill>
              <a:blip r:embed="rId3"/>
              <a:srcRect l="-20028" r="-20028"/>
              <a:stretch>
                <a:fillRect/>
              </a:stretch>
            </p:blipFill>
          </mc:Fallback>
        </mc:AlternateContent>
        <p:spPr>
          <a:xfrm>
            <a:off x="-1960867" y="189098"/>
            <a:ext cx="12987060" cy="716536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7816" y="1967345"/>
            <a:ext cx="6040584" cy="4291431"/>
          </a:xfrm>
          <a:prstGeom prst="rect">
            <a:avLst/>
          </a:prstGeom>
          <a:noFill/>
        </p:spPr>
        <p:txBody>
          <a:bodyPr wrap="square" rtlCol="0">
            <a:spAutoFit/>
          </a:bodyPr>
          <a:lstStyle/>
          <a:p>
            <a:pPr marL="228600" lvl="0" indent="-228600">
              <a:lnSpc>
                <a:spcPct val="80000"/>
              </a:lnSpc>
              <a:buClr>
                <a:schemeClr val="dk1"/>
              </a:buClr>
              <a:buSzPts val="2800"/>
              <a:buChar char="•"/>
            </a:pPr>
            <a:r>
              <a:rPr lang="en-US" sz="2400" dirty="0" smtClean="0"/>
              <a:t>Daily Math enrichment or tutoring from 1:10-2:00 pm</a:t>
            </a:r>
          </a:p>
          <a:p>
            <a:pPr marL="228600" lvl="0">
              <a:lnSpc>
                <a:spcPct val="80000"/>
              </a:lnSpc>
            </a:pPr>
            <a:endParaRPr lang="en-US" sz="2400" dirty="0" smtClean="0"/>
          </a:p>
          <a:p>
            <a:pPr marL="228600" lvl="0" indent="-228600">
              <a:lnSpc>
                <a:spcPct val="80000"/>
              </a:lnSpc>
              <a:spcBef>
                <a:spcPts val="1000"/>
              </a:spcBef>
              <a:buClr>
                <a:schemeClr val="dk1"/>
              </a:buClr>
              <a:buSzPts val="2800"/>
              <a:buFont typeface="Arial"/>
              <a:buChar char="•"/>
            </a:pPr>
            <a:r>
              <a:rPr lang="en-US" sz="2400" dirty="0" smtClean="0"/>
              <a:t>Students will be working in English with different teachers to help them</a:t>
            </a:r>
          </a:p>
          <a:p>
            <a:pPr marL="2057400" lvl="4" indent="-292100">
              <a:lnSpc>
                <a:spcPct val="80000"/>
              </a:lnSpc>
              <a:spcBef>
                <a:spcPts val="1000"/>
              </a:spcBef>
              <a:buClr>
                <a:schemeClr val="dk1"/>
              </a:buClr>
              <a:buSzPts val="2800"/>
              <a:buFont typeface="Arial"/>
              <a:buAutoNum type="alphaLcPeriod"/>
            </a:pPr>
            <a:r>
              <a:rPr lang="en-US" sz="2400" dirty="0" smtClean="0"/>
              <a:t> develop their math skills</a:t>
            </a:r>
          </a:p>
          <a:p>
            <a:pPr marL="2057400" lvl="4" indent="-228600">
              <a:lnSpc>
                <a:spcPct val="80000"/>
              </a:lnSpc>
              <a:spcBef>
                <a:spcPts val="1000"/>
              </a:spcBef>
              <a:buSzPts val="1800"/>
              <a:buAutoNum type="alphaLcPeriod"/>
            </a:pPr>
            <a:r>
              <a:rPr lang="en-US" sz="2400" dirty="0" smtClean="0"/>
              <a:t>  further their math skills</a:t>
            </a:r>
          </a:p>
          <a:p>
            <a:pPr marL="2057400" lvl="4" indent="-266700">
              <a:lnSpc>
                <a:spcPct val="80000"/>
              </a:lnSpc>
              <a:spcBef>
                <a:spcPts val="1000"/>
              </a:spcBef>
              <a:buSzPts val="2400"/>
              <a:buAutoNum type="alphaLcPeriod"/>
            </a:pPr>
            <a:r>
              <a:rPr lang="en-US" sz="2400" dirty="0" smtClean="0"/>
              <a:t>  review targeted math skills</a:t>
            </a:r>
          </a:p>
          <a:p>
            <a:pPr marL="228600" lvl="0" indent="-266700">
              <a:lnSpc>
                <a:spcPct val="80000"/>
              </a:lnSpc>
              <a:spcBef>
                <a:spcPts val="1000"/>
              </a:spcBef>
              <a:buSzPts val="2400"/>
              <a:buChar char="•"/>
            </a:pPr>
            <a:r>
              <a:rPr lang="en-US" sz="2400" dirty="0" smtClean="0"/>
              <a:t>We have seen great Math scores on the Milestones due to this P50 Math focus and both teachers and students are enjoying themselves doing hands on math.</a:t>
            </a:r>
            <a:endParaRPr lang="en-US" sz="2400" dirty="0"/>
          </a:p>
        </p:txBody>
      </p:sp>
      <p:sp>
        <p:nvSpPr>
          <p:cNvPr id="3" name="Rectangle 2"/>
          <p:cNvSpPr/>
          <p:nvPr/>
        </p:nvSpPr>
        <p:spPr>
          <a:xfrm>
            <a:off x="0" y="83130"/>
            <a:ext cx="9144000" cy="1369606"/>
          </a:xfrm>
          <a:prstGeom prst="rect">
            <a:avLst/>
          </a:prstGeom>
          <a:noFill/>
        </p:spPr>
        <p:txBody>
          <a:bodyPr wrap="square">
            <a:spAutoFit/>
          </a:bodyPr>
          <a:lstStyle/>
          <a:p>
            <a:pPr algn="ctr">
              <a:defRPr/>
            </a:pPr>
            <a:r>
              <a:rPr lang="en-US" sz="80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Power50 (P50)</a:t>
            </a:r>
            <a:endParaRPr lang="en-US" sz="80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spTree>
    <p:extLst>
      <p:ext uri="{BB962C8B-B14F-4D97-AF65-F5344CB8AC3E}">
        <p14:creationId xmlns:p14="http://schemas.microsoft.com/office/powerpoint/2010/main" val="3425902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628650" y="1131094"/>
            <a:ext cx="7886700" cy="994275"/>
          </a:xfrm>
          <a:prstGeom prst="rect">
            <a:avLst/>
          </a:prstGeom>
          <a:noFill/>
          <a:ln>
            <a:noFill/>
          </a:ln>
        </p:spPr>
        <p:txBody>
          <a:bodyPr spcFirstLastPara="1" vert="horz" wrap="square" lIns="68569" tIns="34275" rIns="68569" bIns="34275" rtlCol="0" anchor="ctr" anchorCtr="0">
            <a:noAutofit/>
          </a:bodyPr>
          <a:lstStyle/>
          <a:p>
            <a:pPr>
              <a:spcBef>
                <a:spcPts val="0"/>
              </a:spcBef>
              <a:buClr>
                <a:schemeClr val="dk1"/>
              </a:buClr>
              <a:buSzPts val="4400"/>
            </a:pPr>
            <a:r>
              <a:rPr lang="en-US">
                <a:solidFill>
                  <a:schemeClr val="dk1"/>
                </a:solidFill>
              </a:rPr>
              <a:t>    About </a:t>
            </a:r>
            <a:r>
              <a:rPr lang="en-US"/>
              <a:t>Mrs.Shepherd and Ms. Beauchamps</a:t>
            </a:r>
            <a:endParaRPr>
              <a:solidFill>
                <a:schemeClr val="dk1"/>
              </a:solidFill>
            </a:endParaRPr>
          </a:p>
        </p:txBody>
      </p:sp>
      <p:sp>
        <p:nvSpPr>
          <p:cNvPr id="89" name="Google Shape;89;p13"/>
          <p:cNvSpPr txBox="1"/>
          <p:nvPr/>
        </p:nvSpPr>
        <p:spPr>
          <a:xfrm>
            <a:off x="276000" y="2068163"/>
            <a:ext cx="5121225" cy="3364425"/>
          </a:xfrm>
          <a:prstGeom prst="rect">
            <a:avLst/>
          </a:prstGeom>
          <a:solidFill>
            <a:schemeClr val="dk2"/>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a:p>
            <a:pPr>
              <a:lnSpc>
                <a:spcPct val="115000"/>
              </a:lnSpc>
              <a:buClr>
                <a:schemeClr val="dk1"/>
              </a:buClr>
              <a:buSzPts val="1100"/>
            </a:pPr>
            <a:r>
              <a:rPr lang="en-US" sz="900">
                <a:solidFill>
                  <a:srgbClr val="FFFFFF"/>
                </a:solidFill>
                <a:latin typeface="Verdana"/>
                <a:ea typeface="Verdana"/>
                <a:cs typeface="Verdana"/>
                <a:sym typeface="Verdana"/>
              </a:rPr>
              <a:t>I am Mrs. Shepherd and will be your students physical education teacher. I am a native German speaker and graduated from KSU with a Bachelor of Science in Health and Physical Education. I have worked in the past as an Moid teacher as well as taught Adapted Pe. In Germany I received my associate degree and finished with a “Certificate for the Hotel and Catering Business” working in hotels in Germany and the US.</a:t>
            </a:r>
            <a:endParaRPr sz="900">
              <a:solidFill>
                <a:srgbClr val="FFFFFF"/>
              </a:solidFill>
              <a:latin typeface="Verdana"/>
              <a:ea typeface="Verdana"/>
              <a:cs typeface="Verdana"/>
              <a:sym typeface="Verdana"/>
            </a:endParaRPr>
          </a:p>
          <a:p>
            <a:pPr>
              <a:lnSpc>
                <a:spcPct val="115000"/>
              </a:lnSpc>
              <a:spcBef>
                <a:spcPts val="1275"/>
              </a:spcBef>
              <a:buClr>
                <a:schemeClr val="dk1"/>
              </a:buClr>
              <a:buSzPts val="1100"/>
            </a:pPr>
            <a:r>
              <a:rPr lang="en-US" sz="900">
                <a:solidFill>
                  <a:srgbClr val="FFFFFF"/>
                </a:solidFill>
                <a:latin typeface="Verdana"/>
                <a:ea typeface="Verdana"/>
                <a:cs typeface="Verdana"/>
                <a:sym typeface="Verdana"/>
              </a:rPr>
              <a:t>I love teaching our students about how important physical movement is for their bodies and that it directly relates to health.</a:t>
            </a:r>
            <a:r>
              <a:rPr lang="en-US" sz="900" i="1">
                <a:solidFill>
                  <a:srgbClr val="FFFFFF"/>
                </a:solidFill>
                <a:latin typeface="Verdana"/>
                <a:ea typeface="Verdana"/>
                <a:cs typeface="Verdana"/>
                <a:sym typeface="Verdana"/>
              </a:rPr>
              <a:t> Healthy body , healthy mind!</a:t>
            </a:r>
            <a:endParaRPr sz="900" i="1">
              <a:solidFill>
                <a:srgbClr val="FFFFFF"/>
              </a:solidFill>
              <a:latin typeface="Verdana"/>
              <a:ea typeface="Verdana"/>
              <a:cs typeface="Verdana"/>
              <a:sym typeface="Verdana"/>
            </a:endParaRPr>
          </a:p>
          <a:p>
            <a:pPr>
              <a:lnSpc>
                <a:spcPct val="115000"/>
              </a:lnSpc>
              <a:spcBef>
                <a:spcPts val="1275"/>
              </a:spcBef>
              <a:buClr>
                <a:schemeClr val="dk1"/>
              </a:buClr>
              <a:buSzPts val="1100"/>
            </a:pPr>
            <a:endParaRPr sz="900" i="1">
              <a:solidFill>
                <a:srgbClr val="FFFFFF"/>
              </a:solidFill>
              <a:latin typeface="Verdana"/>
              <a:ea typeface="Verdana"/>
              <a:cs typeface="Verdana"/>
              <a:sym typeface="Verdana"/>
            </a:endParaRPr>
          </a:p>
          <a:p>
            <a:pPr>
              <a:spcBef>
                <a:spcPts val="1275"/>
              </a:spcBef>
            </a:pPr>
            <a:r>
              <a:rPr lang="en-US" sz="1350">
                <a:solidFill>
                  <a:srgbClr val="FFFFFF"/>
                </a:solidFill>
                <a:highlight>
                  <a:srgbClr val="2F2F2F"/>
                </a:highlight>
                <a:latin typeface="Verdana"/>
                <a:ea typeface="Verdana"/>
                <a:cs typeface="Verdana"/>
                <a:sym typeface="Verdana"/>
              </a:rPr>
              <a:t> Ms. Beau is our parapro, who also by the way teaches martial art on the weekend. She has great knowledge  and is an instructor in martial arts, self defense and loves children. She has a black belt in Japanese karate, black belt in Muay Thai Kickboxing and self defense, and a blue belt in Brazilian Jiu Jitsu!!!</a:t>
            </a:r>
            <a:endParaRPr sz="1350">
              <a:solidFill>
                <a:schemeClr val="dk1"/>
              </a:solidFill>
              <a:latin typeface="Calibri"/>
              <a:ea typeface="Calibri"/>
              <a:cs typeface="Calibri"/>
              <a:sym typeface="Calibri"/>
            </a:endParaRPr>
          </a:p>
        </p:txBody>
      </p:sp>
      <p:sp>
        <p:nvSpPr>
          <p:cNvPr id="90" name="Google Shape;90;p13"/>
          <p:cNvSpPr txBox="1"/>
          <p:nvPr/>
        </p:nvSpPr>
        <p:spPr>
          <a:xfrm>
            <a:off x="5696194" y="2437200"/>
            <a:ext cx="3253050" cy="2706300"/>
          </a:xfrm>
          <a:prstGeom prst="rect">
            <a:avLst/>
          </a:prstGeom>
          <a:solidFill>
            <a:srgbClr val="FFFF00"/>
          </a:solidFill>
          <a:ln>
            <a:noFill/>
          </a:ln>
        </p:spPr>
        <p:txBody>
          <a:bodyPr spcFirstLastPara="1" wrap="square" lIns="68569" tIns="68569" rIns="68569" bIns="68569" anchor="t" anchorCtr="0">
            <a:noAutofit/>
          </a:bodyPr>
          <a:lstStyle/>
          <a:p>
            <a:r>
              <a:rPr lang="en-US" sz="1350">
                <a:latin typeface="Calibri"/>
                <a:ea typeface="Calibri"/>
                <a:cs typeface="Calibri"/>
                <a:sym typeface="Calibri"/>
              </a:rPr>
              <a:t>Ms Shepherd</a:t>
            </a:r>
            <a:endParaRPr sz="1350">
              <a:latin typeface="Calibri"/>
              <a:ea typeface="Calibri"/>
              <a:cs typeface="Calibri"/>
              <a:sym typeface="Calibri"/>
            </a:endParaRPr>
          </a:p>
          <a:p>
            <a:endParaRPr sz="1350">
              <a:latin typeface="Calibri"/>
              <a:ea typeface="Calibri"/>
              <a:cs typeface="Calibri"/>
              <a:sym typeface="Calibri"/>
            </a:endParaRPr>
          </a:p>
          <a:p>
            <a:endParaRPr sz="1350">
              <a:latin typeface="Calibri"/>
              <a:ea typeface="Calibri"/>
              <a:cs typeface="Calibri"/>
              <a:sym typeface="Calibri"/>
            </a:endParaRPr>
          </a:p>
          <a:p>
            <a:endParaRPr sz="1350">
              <a:latin typeface="Calibri"/>
              <a:ea typeface="Calibri"/>
              <a:cs typeface="Calibri"/>
              <a:sym typeface="Calibri"/>
            </a:endParaRPr>
          </a:p>
          <a:p>
            <a:endParaRPr sz="1350">
              <a:latin typeface="Calibri"/>
              <a:ea typeface="Calibri"/>
              <a:cs typeface="Calibri"/>
              <a:sym typeface="Calibri"/>
            </a:endParaRPr>
          </a:p>
          <a:p>
            <a:endParaRPr sz="1350">
              <a:latin typeface="Calibri"/>
              <a:ea typeface="Calibri"/>
              <a:cs typeface="Calibri"/>
              <a:sym typeface="Calibri"/>
            </a:endParaRPr>
          </a:p>
          <a:p>
            <a:endParaRPr sz="1350">
              <a:latin typeface="Calibri"/>
              <a:ea typeface="Calibri"/>
              <a:cs typeface="Calibri"/>
              <a:sym typeface="Calibri"/>
            </a:endParaRPr>
          </a:p>
          <a:p>
            <a:endParaRPr sz="1350">
              <a:latin typeface="Calibri"/>
              <a:ea typeface="Calibri"/>
              <a:cs typeface="Calibri"/>
              <a:sym typeface="Calibri"/>
            </a:endParaRPr>
          </a:p>
          <a:p>
            <a:endParaRPr sz="1350">
              <a:latin typeface="Calibri"/>
              <a:ea typeface="Calibri"/>
              <a:cs typeface="Calibri"/>
              <a:sym typeface="Calibri"/>
            </a:endParaRPr>
          </a:p>
          <a:p>
            <a:r>
              <a:rPr lang="en-US" sz="1350">
                <a:latin typeface="Calibri"/>
                <a:ea typeface="Calibri"/>
                <a:cs typeface="Calibri"/>
                <a:sym typeface="Calibri"/>
              </a:rPr>
              <a:t>Ms Beauchamp -------&gt;</a:t>
            </a:r>
            <a:endParaRPr sz="1350">
              <a:latin typeface="Calibri"/>
              <a:ea typeface="Calibri"/>
              <a:cs typeface="Calibri"/>
              <a:sym typeface="Calibri"/>
            </a:endParaRPr>
          </a:p>
        </p:txBody>
      </p:sp>
      <p:pic>
        <p:nvPicPr>
          <p:cNvPr id="91" name="Google Shape;91;p13"/>
          <p:cNvPicPr preferRelativeResize="0"/>
          <p:nvPr/>
        </p:nvPicPr>
        <p:blipFill>
          <a:blip r:embed="rId3">
            <a:alphaModFix/>
          </a:blip>
          <a:stretch>
            <a:fillRect/>
          </a:stretch>
        </p:blipFill>
        <p:spPr>
          <a:xfrm>
            <a:off x="5948907" y="2825305"/>
            <a:ext cx="1443431" cy="1055513"/>
          </a:xfrm>
          <a:prstGeom prst="rect">
            <a:avLst/>
          </a:prstGeom>
          <a:noFill/>
          <a:ln>
            <a:noFill/>
          </a:ln>
        </p:spPr>
      </p:pic>
      <p:pic>
        <p:nvPicPr>
          <p:cNvPr id="92" name="Google Shape;92;p13"/>
          <p:cNvPicPr preferRelativeResize="0"/>
          <p:nvPr/>
        </p:nvPicPr>
        <p:blipFill>
          <a:blip r:embed="rId4">
            <a:alphaModFix/>
          </a:blip>
          <a:stretch>
            <a:fillRect/>
          </a:stretch>
        </p:blipFill>
        <p:spPr>
          <a:xfrm>
            <a:off x="7554451" y="3429007"/>
            <a:ext cx="1224956" cy="1518256"/>
          </a:xfrm>
          <a:prstGeom prst="rect">
            <a:avLst/>
          </a:prstGeom>
          <a:noFill/>
          <a:ln>
            <a:noFill/>
          </a:ln>
        </p:spPr>
      </p:pic>
    </p:spTree>
    <p:extLst>
      <p:ext uri="{BB962C8B-B14F-4D97-AF65-F5344CB8AC3E}">
        <p14:creationId xmlns:p14="http://schemas.microsoft.com/office/powerpoint/2010/main" val="2248004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80415"/>
            <a:ext cx="5098471" cy="5126744"/>
          </a:xfrm>
          <a:prstGeom prst="rect">
            <a:avLst/>
          </a:prstGeom>
          <a:noFill/>
        </p:spPr>
        <p:txBody>
          <a:bodyPr wrap="square" rtlCol="0">
            <a:spAutoFit/>
          </a:bodyPr>
          <a:lstStyle/>
          <a:p>
            <a:pPr algn="ctr"/>
            <a:r>
              <a:rPr lang="en-US" sz="2250" dirty="0" smtClean="0">
                <a:latin typeface="Arial" panose="020B0604020202020204" pitchFamily="34" charset="0"/>
                <a:cs typeface="Arial" panose="020B0604020202020204" pitchFamily="34" charset="0"/>
              </a:rPr>
              <a:t>I have been teaching in different capacities for 14 years. I have my Bachelor’s degree in Child and Family Development and my Master’s Degree in Elementary Education. I have 3 beautiful children (Madelyn 11, Isabel 9, and Grayson 4) and a husband (Devin 36). We have an old man dog named Raja and a crazy puppy named Millie. We also have a leopard-spotted gecko named Rigby, a cat named </a:t>
            </a:r>
            <a:r>
              <a:rPr lang="en-US" sz="2250" dirty="0" err="1" smtClean="0">
                <a:latin typeface="Arial" panose="020B0604020202020204" pitchFamily="34" charset="0"/>
                <a:cs typeface="Arial" panose="020B0604020202020204" pitchFamily="34" charset="0"/>
              </a:rPr>
              <a:t>Playdough</a:t>
            </a:r>
            <a:r>
              <a:rPr lang="en-US" sz="2250" dirty="0" smtClean="0">
                <a:latin typeface="Arial" panose="020B0604020202020204" pitchFamily="34" charset="0"/>
                <a:cs typeface="Arial" panose="020B0604020202020204" pitchFamily="34" charset="0"/>
              </a:rPr>
              <a:t>, and a fish named fish. I love to shop, talk, garden, drink coffee, and cheer on the </a:t>
            </a:r>
            <a:r>
              <a:rPr lang="en-US" sz="2250" dirty="0" err="1" smtClean="0">
                <a:latin typeface="Arial" panose="020B0604020202020204" pitchFamily="34" charset="0"/>
                <a:cs typeface="Arial" panose="020B0604020202020204" pitchFamily="34" charset="0"/>
              </a:rPr>
              <a:t>Dawgs</a:t>
            </a:r>
            <a:r>
              <a:rPr lang="en-US" sz="2250" dirty="0" smtClean="0">
                <a:latin typeface="Arial" panose="020B0604020202020204" pitchFamily="34" charset="0"/>
                <a:cs typeface="Arial" panose="020B0604020202020204" pitchFamily="34" charset="0"/>
              </a:rPr>
              <a:t>! </a:t>
            </a:r>
            <a:endParaRPr lang="en-US" sz="2250" dirty="0">
              <a:latin typeface="Arial" panose="020B0604020202020204" pitchFamily="34" charset="0"/>
              <a:cs typeface="Arial" panose="020B0604020202020204" pitchFamily="34" charset="0"/>
            </a:endParaRPr>
          </a:p>
        </p:txBody>
      </p:sp>
      <p:sp>
        <p:nvSpPr>
          <p:cNvPr id="3" name="Rectangle 2"/>
          <p:cNvSpPr/>
          <p:nvPr/>
        </p:nvSpPr>
        <p:spPr>
          <a:xfrm>
            <a:off x="0" y="83130"/>
            <a:ext cx="9144000" cy="1323439"/>
          </a:xfrm>
          <a:prstGeom prst="rect">
            <a:avLst/>
          </a:prstGeom>
          <a:noFill/>
        </p:spPr>
        <p:txBody>
          <a:bodyPr wrap="square">
            <a:spAutoFit/>
          </a:bodyPr>
          <a:lstStyle/>
          <a:p>
            <a:pPr algn="ctr">
              <a:defRPr/>
            </a:pPr>
            <a:r>
              <a:rPr lang="en-US" sz="80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About Mrs. Ramo</a:t>
            </a:r>
            <a:endParaRPr lang="en-US" sz="80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spTree>
    <p:extLst>
      <p:ext uri="{BB962C8B-B14F-4D97-AF65-F5344CB8AC3E}">
        <p14:creationId xmlns:p14="http://schemas.microsoft.com/office/powerpoint/2010/main" val="1692223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6"/>
          <p:cNvPicPr preferRelativeResize="0"/>
          <p:nvPr/>
        </p:nvPicPr>
        <p:blipFill>
          <a:blip r:embed="rId3">
            <a:alphaModFix/>
          </a:blip>
          <a:stretch>
            <a:fillRect/>
          </a:stretch>
        </p:blipFill>
        <p:spPr>
          <a:xfrm>
            <a:off x="114300" y="152401"/>
            <a:ext cx="8737601" cy="65532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7"/>
          <p:cNvPicPr preferRelativeResize="0"/>
          <p:nvPr/>
        </p:nvPicPr>
        <p:blipFill>
          <a:blip r:embed="rId3">
            <a:alphaModFix/>
          </a:blip>
          <a:stretch>
            <a:fillRect/>
          </a:stretch>
        </p:blipFill>
        <p:spPr>
          <a:xfrm>
            <a:off x="114300" y="152401"/>
            <a:ext cx="8737601" cy="65532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p:nvPr/>
        </p:nvSpPr>
        <p:spPr>
          <a:xfrm>
            <a:off x="3504712" y="439826"/>
            <a:ext cx="2400789" cy="90272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E06666"/>
                </a:solidFill>
                <a:latin typeface="Comic Sans MS"/>
              </a:rPr>
              <a:t>Music</a:t>
            </a:r>
          </a:p>
        </p:txBody>
      </p:sp>
      <p:sp>
        <p:nvSpPr>
          <p:cNvPr id="123" name="Google Shape;123;p18"/>
          <p:cNvSpPr/>
          <p:nvPr/>
        </p:nvSpPr>
        <p:spPr>
          <a:xfrm>
            <a:off x="834817" y="510716"/>
            <a:ext cx="1684350" cy="195011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a:off x="772031" y="320341"/>
            <a:ext cx="1774575" cy="2355952"/>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 name="Google Shape;125;p18"/>
          <p:cNvPicPr preferRelativeResize="0"/>
          <p:nvPr/>
        </p:nvPicPr>
        <p:blipFill>
          <a:blip r:embed="rId3">
            <a:alphaModFix/>
          </a:blip>
          <a:stretch>
            <a:fillRect/>
          </a:stretch>
        </p:blipFill>
        <p:spPr>
          <a:xfrm>
            <a:off x="1008634" y="597637"/>
            <a:ext cx="1324049" cy="1738900"/>
          </a:xfrm>
          <a:prstGeom prst="rect">
            <a:avLst/>
          </a:prstGeom>
          <a:noFill/>
          <a:ln>
            <a:noFill/>
          </a:ln>
        </p:spPr>
      </p:pic>
      <p:sp>
        <p:nvSpPr>
          <p:cNvPr id="126" name="Google Shape;126;p18"/>
          <p:cNvSpPr txBox="1"/>
          <p:nvPr/>
        </p:nvSpPr>
        <p:spPr>
          <a:xfrm>
            <a:off x="983823" y="2926716"/>
            <a:ext cx="1396350" cy="46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latin typeface="Calibri"/>
                <a:ea typeface="Calibri"/>
                <a:cs typeface="Calibri"/>
                <a:sym typeface="Calibri"/>
              </a:rPr>
              <a:t>Ms. Lacy Taylor</a:t>
            </a:r>
            <a:endParaRPr sz="1800" dirty="0">
              <a:latin typeface="Calibri"/>
              <a:ea typeface="Calibri"/>
              <a:cs typeface="Calibri"/>
              <a:sym typeface="Calibri"/>
            </a:endParaRPr>
          </a:p>
        </p:txBody>
      </p:sp>
      <p:grpSp>
        <p:nvGrpSpPr>
          <p:cNvPr id="2" name="Google Shape;127;p18"/>
          <p:cNvGrpSpPr/>
          <p:nvPr/>
        </p:nvGrpSpPr>
        <p:grpSpPr>
          <a:xfrm>
            <a:off x="6279888" y="323459"/>
            <a:ext cx="1847925" cy="4163541"/>
            <a:chOff x="3498525" y="1556425"/>
            <a:chExt cx="2463900" cy="4163541"/>
          </a:xfrm>
        </p:grpSpPr>
        <p:sp>
          <p:nvSpPr>
            <p:cNvPr id="128" name="Google Shape;128;p18"/>
            <p:cNvSpPr/>
            <p:nvPr/>
          </p:nvSpPr>
          <p:spPr>
            <a:xfrm>
              <a:off x="3799575" y="1556425"/>
              <a:ext cx="1861799" cy="278325"/>
            </a:xfrm>
            <a:prstGeom prst="rect">
              <a:avLst/>
            </a:prstGeom>
          </p:spPr>
          <p:txBody>
            <a:bodyPr>
              <a:prstTxWarp prst="textPlain">
                <a:avLst/>
              </a:prstTxWarp>
            </a:bodyPr>
            <a:lstStyle/>
            <a:p>
              <a:pPr lvl="0" algn="ctr"/>
              <a:r>
                <a:rPr b="0" i="0" dirty="0">
                  <a:ln w="9525" cap="flat" cmpd="sng">
                    <a:solidFill>
                      <a:srgbClr val="0000FF"/>
                    </a:solidFill>
                    <a:prstDash val="solid"/>
                    <a:round/>
                    <a:headEnd type="none" w="sm" len="sm"/>
                    <a:tailEnd type="none" w="sm" len="sm"/>
                  </a:ln>
                  <a:solidFill>
                    <a:srgbClr val="C27BA0"/>
                  </a:solidFill>
                  <a:latin typeface="Impact"/>
                </a:rPr>
                <a:t>EDUCATION</a:t>
              </a:r>
            </a:p>
          </p:txBody>
        </p:sp>
        <p:sp>
          <p:nvSpPr>
            <p:cNvPr id="129" name="Google Shape;129;p18"/>
            <p:cNvSpPr txBox="1"/>
            <p:nvPr/>
          </p:nvSpPr>
          <p:spPr>
            <a:xfrm>
              <a:off x="3498525" y="1846066"/>
              <a:ext cx="2463900" cy="38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Calibri"/>
                  <a:ea typeface="Calibri"/>
                  <a:cs typeface="Calibri"/>
                  <a:sym typeface="Calibri"/>
                </a:rPr>
                <a:t>Rome High School</a:t>
              </a:r>
              <a:endParaRPr b="1"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Rome, GA</a:t>
              </a:r>
              <a:endParaRPr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Graduation May 2010</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US" b="1" dirty="0">
                  <a:latin typeface="Calibri"/>
                  <a:ea typeface="Calibri"/>
                  <a:cs typeface="Calibri"/>
                  <a:sym typeface="Calibri"/>
                </a:rPr>
                <a:t>Jacksonville State University</a:t>
              </a:r>
              <a:endParaRPr b="1"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Jacksonville, AL</a:t>
              </a:r>
              <a:endParaRPr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August 2010 - December 2015</a:t>
              </a:r>
              <a:endParaRPr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Bachelor of Arts in </a:t>
              </a:r>
              <a:br>
                <a:rPr lang="en-US" dirty="0">
                  <a:latin typeface="Calibri"/>
                  <a:ea typeface="Calibri"/>
                  <a:cs typeface="Calibri"/>
                  <a:sym typeface="Calibri"/>
                </a:rPr>
              </a:br>
              <a:r>
                <a:rPr lang="en-US" dirty="0">
                  <a:latin typeface="Calibri"/>
                  <a:ea typeface="Calibri"/>
                  <a:cs typeface="Calibri"/>
                  <a:sym typeface="Calibri"/>
                </a:rPr>
                <a:t>Music Education</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200" b="1" dirty="0">
                  <a:latin typeface="Calibri"/>
                  <a:ea typeface="Calibri"/>
                  <a:cs typeface="Calibri"/>
                  <a:sym typeface="Calibri"/>
                </a:rPr>
                <a:t>As a JSU student, I played trumpet in the Marching Southerners and sang Soprano in A </a:t>
              </a:r>
              <a:r>
                <a:rPr lang="en-US" sz="1200" b="1" dirty="0" err="1">
                  <a:latin typeface="Calibri"/>
                  <a:ea typeface="Calibri"/>
                  <a:cs typeface="Calibri"/>
                  <a:sym typeface="Calibri"/>
                </a:rPr>
                <a:t>Capella</a:t>
              </a:r>
              <a:r>
                <a:rPr lang="en-US" sz="1200" b="1" dirty="0">
                  <a:latin typeface="Calibri"/>
                  <a:ea typeface="Calibri"/>
                  <a:cs typeface="Calibri"/>
                  <a:sym typeface="Calibri"/>
                </a:rPr>
                <a:t> Choir, Chamber Singers, and Show Choir. I also participated in many productions with the Jacksonville Opera Theatre.</a:t>
              </a:r>
              <a:endParaRPr sz="1200" b="1" dirty="0">
                <a:latin typeface="Calibri"/>
                <a:ea typeface="Calibri"/>
                <a:cs typeface="Calibri"/>
                <a:sym typeface="Calibri"/>
              </a:endParaRPr>
            </a:p>
          </p:txBody>
        </p:sp>
      </p:grpSp>
      <p:sp>
        <p:nvSpPr>
          <p:cNvPr id="130" name="Google Shape;130;p18"/>
          <p:cNvSpPr txBox="1"/>
          <p:nvPr/>
        </p:nvSpPr>
        <p:spPr>
          <a:xfrm>
            <a:off x="708394" y="4256467"/>
            <a:ext cx="1847925" cy="158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latin typeface="Calibri"/>
                <a:ea typeface="Calibri"/>
                <a:cs typeface="Calibri"/>
                <a:sym typeface="Calibri"/>
              </a:rPr>
              <a:t>2019-2020 is my first year with ICSAtlanta, but I taught elementary music (K-4) in Oxford, Alabama for 3 years prior. I also had the opportunity to co-direct an elementary choir.</a:t>
            </a:r>
            <a:endParaRPr sz="1600" dirty="0">
              <a:latin typeface="Calibri"/>
              <a:ea typeface="Calibri"/>
              <a:cs typeface="Calibri"/>
              <a:sym typeface="Calibri"/>
            </a:endParaRPr>
          </a:p>
        </p:txBody>
      </p:sp>
      <p:sp>
        <p:nvSpPr>
          <p:cNvPr id="131" name="Google Shape;131;p18"/>
          <p:cNvSpPr/>
          <p:nvPr/>
        </p:nvSpPr>
        <p:spPr>
          <a:xfrm>
            <a:off x="735357" y="3652067"/>
            <a:ext cx="1847926" cy="465299"/>
          </a:xfrm>
          <a:prstGeom prst="rect">
            <a:avLst/>
          </a:prstGeom>
        </p:spPr>
        <p:txBody>
          <a:bodyPr>
            <a:prstTxWarp prst="textPlain">
              <a:avLst/>
            </a:prstTxWarp>
          </a:bodyPr>
          <a:lstStyle/>
          <a:p>
            <a:pPr lvl="0" algn="ctr"/>
            <a:r>
              <a:rPr b="0" i="0" dirty="0">
                <a:ln w="9525" cap="flat" cmpd="sng">
                  <a:solidFill>
                    <a:srgbClr val="0000FF"/>
                  </a:solidFill>
                  <a:prstDash val="solid"/>
                  <a:round/>
                  <a:headEnd type="none" w="sm" len="sm"/>
                  <a:tailEnd type="none" w="sm" len="sm"/>
                </a:ln>
                <a:solidFill>
                  <a:srgbClr val="D5A6BD"/>
                </a:solidFill>
                <a:latin typeface="Impact"/>
              </a:rPr>
              <a:t>Teaching Experience</a:t>
            </a:r>
          </a:p>
        </p:txBody>
      </p:sp>
      <p:sp>
        <p:nvSpPr>
          <p:cNvPr id="132" name="Google Shape;132;p18"/>
          <p:cNvSpPr txBox="1"/>
          <p:nvPr/>
        </p:nvSpPr>
        <p:spPr>
          <a:xfrm>
            <a:off x="2761669" y="1829000"/>
            <a:ext cx="3080025" cy="17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A64D79"/>
                </a:solidFill>
                <a:latin typeface="Comic Sans MS"/>
                <a:ea typeface="Comic Sans MS"/>
                <a:cs typeface="Comic Sans MS"/>
                <a:sym typeface="Comic Sans MS"/>
              </a:rPr>
              <a:t>In my spare time, I love to watch TV, play video games on my phone, and cuddle with my 2 cats.</a:t>
            </a:r>
            <a:endParaRPr sz="2400" dirty="0">
              <a:solidFill>
                <a:srgbClr val="A64D79"/>
              </a:solidFill>
              <a:latin typeface="Comic Sans MS"/>
              <a:ea typeface="Comic Sans MS"/>
              <a:cs typeface="Comic Sans MS"/>
              <a:sym typeface="Comic Sans MS"/>
            </a:endParaRPr>
          </a:p>
        </p:txBody>
      </p:sp>
      <p:sp>
        <p:nvSpPr>
          <p:cNvPr id="133" name="Google Shape;133;p18"/>
          <p:cNvSpPr/>
          <p:nvPr/>
        </p:nvSpPr>
        <p:spPr>
          <a:xfrm>
            <a:off x="3788917" y="4230420"/>
            <a:ext cx="1566170" cy="465300"/>
          </a:xfrm>
          <a:prstGeom prst="rect">
            <a:avLst/>
          </a:prstGeom>
        </p:spPr>
        <p:txBody>
          <a:bodyPr>
            <a:prstTxWarp prst="textPlain">
              <a:avLst/>
            </a:prstTxWarp>
          </a:bodyPr>
          <a:lstStyle/>
          <a:p>
            <a:pPr lvl="0" algn="ctr"/>
            <a:r>
              <a:rPr b="0" i="0" dirty="0">
                <a:ln w="9525" cap="flat" cmpd="sng">
                  <a:solidFill>
                    <a:srgbClr val="0000FF"/>
                  </a:solidFill>
                  <a:prstDash val="solid"/>
                  <a:round/>
                  <a:headEnd type="none" w="sm" len="sm"/>
                  <a:tailEnd type="none" w="sm" len="sm"/>
                </a:ln>
                <a:solidFill>
                  <a:srgbClr val="EAD1DC"/>
                </a:solidFill>
                <a:latin typeface="Arial"/>
              </a:rPr>
              <a:t>FAVORITES</a:t>
            </a:r>
          </a:p>
        </p:txBody>
      </p:sp>
      <p:sp>
        <p:nvSpPr>
          <p:cNvPr id="134" name="Google Shape;134;p18"/>
          <p:cNvSpPr txBox="1"/>
          <p:nvPr/>
        </p:nvSpPr>
        <p:spPr>
          <a:xfrm>
            <a:off x="2902950" y="4740438"/>
            <a:ext cx="3084382" cy="83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dk1"/>
                </a:solidFill>
                <a:latin typeface="Calibri"/>
                <a:ea typeface="Calibri"/>
                <a:cs typeface="Calibri"/>
                <a:sym typeface="Calibri"/>
              </a:rPr>
              <a:t>Color:</a:t>
            </a:r>
            <a:r>
              <a:rPr lang="en-US" dirty="0">
                <a:solidFill>
                  <a:schemeClr val="dk1"/>
                </a:solidFill>
                <a:latin typeface="Calibri"/>
                <a:ea typeface="Calibri"/>
                <a:cs typeface="Calibri"/>
                <a:sym typeface="Calibri"/>
              </a:rPr>
              <a:t> purple			</a:t>
            </a:r>
            <a:r>
              <a:rPr lang="en-US" b="1" dirty="0">
                <a:solidFill>
                  <a:schemeClr val="dk1"/>
                </a:solidFill>
                <a:latin typeface="Calibri"/>
                <a:ea typeface="Calibri"/>
                <a:cs typeface="Calibri"/>
                <a:sym typeface="Calibri"/>
              </a:rPr>
              <a:t>Chocolate:</a:t>
            </a:r>
            <a:r>
              <a:rPr lang="en-US" dirty="0">
                <a:solidFill>
                  <a:schemeClr val="dk1"/>
                </a:solidFill>
                <a:latin typeface="Calibri"/>
                <a:ea typeface="Calibri"/>
                <a:cs typeface="Calibri"/>
                <a:sym typeface="Calibri"/>
              </a:rPr>
              <a:t> Snickers</a:t>
            </a:r>
            <a:endParaRPr dirty="0">
              <a:solidFill>
                <a:schemeClr val="dk1"/>
              </a:solidFill>
              <a:latin typeface="Calibri"/>
              <a:ea typeface="Calibri"/>
              <a:cs typeface="Calibri"/>
              <a:sym typeface="Calibri"/>
            </a:endParaRPr>
          </a:p>
          <a:p>
            <a:pPr marL="0" lvl="0" indent="0" algn="l" rtl="0">
              <a:spcBef>
                <a:spcPts val="0"/>
              </a:spcBef>
              <a:spcAft>
                <a:spcPts val="0"/>
              </a:spcAft>
              <a:buNone/>
            </a:pPr>
            <a:r>
              <a:rPr lang="en-US" b="1" dirty="0">
                <a:solidFill>
                  <a:schemeClr val="dk1"/>
                </a:solidFill>
                <a:latin typeface="Calibri"/>
                <a:ea typeface="Calibri"/>
                <a:cs typeface="Calibri"/>
                <a:sym typeface="Calibri"/>
              </a:rPr>
              <a:t>Food:</a:t>
            </a:r>
            <a:r>
              <a:rPr lang="en-US" dirty="0">
                <a:solidFill>
                  <a:schemeClr val="dk1"/>
                </a:solidFill>
                <a:latin typeface="Calibri"/>
                <a:ea typeface="Calibri"/>
                <a:cs typeface="Calibri"/>
                <a:sym typeface="Calibri"/>
              </a:rPr>
              <a:t> corn (any kind)		</a:t>
            </a:r>
            <a:r>
              <a:rPr lang="en-US" b="1" dirty="0">
                <a:solidFill>
                  <a:schemeClr val="dk1"/>
                </a:solidFill>
                <a:latin typeface="Calibri"/>
                <a:ea typeface="Calibri"/>
                <a:cs typeface="Calibri"/>
                <a:sym typeface="Calibri"/>
              </a:rPr>
              <a:t>Candy:</a:t>
            </a:r>
            <a:r>
              <a:rPr lang="en-US" dirty="0">
                <a:solidFill>
                  <a:schemeClr val="dk1"/>
                </a:solidFill>
                <a:latin typeface="Calibri"/>
                <a:ea typeface="Calibri"/>
                <a:cs typeface="Calibri"/>
                <a:sym typeface="Calibri"/>
              </a:rPr>
              <a:t> Gummies</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b="1" dirty="0">
                <a:solidFill>
                  <a:schemeClr val="dk1"/>
                </a:solidFill>
                <a:latin typeface="Calibri"/>
                <a:ea typeface="Calibri"/>
                <a:cs typeface="Calibri"/>
                <a:sym typeface="Calibri"/>
              </a:rPr>
              <a:t>Animal:</a:t>
            </a:r>
            <a:r>
              <a:rPr lang="en-US" dirty="0">
                <a:solidFill>
                  <a:schemeClr val="dk1"/>
                </a:solidFill>
                <a:latin typeface="Calibri"/>
                <a:ea typeface="Calibri"/>
                <a:cs typeface="Calibri"/>
                <a:sym typeface="Calibri"/>
              </a:rPr>
              <a:t> butterfly</a:t>
            </a:r>
            <a:endParaRPr dirty="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706612" y="271320"/>
            <a:ext cx="3829725" cy="954900"/>
          </a:xfrm>
          <a:prstGeom prst="rect">
            <a:avLst/>
          </a:prstGeom>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E06666"/>
                </a:solidFill>
              </a:rPr>
              <a:t>Music Curriculum</a:t>
            </a:r>
            <a:endParaRPr dirty="0">
              <a:solidFill>
                <a:srgbClr val="E06666"/>
              </a:solidFill>
            </a:endParaRPr>
          </a:p>
        </p:txBody>
      </p:sp>
      <p:pic>
        <p:nvPicPr>
          <p:cNvPr id="141" name="Google Shape;141;p19"/>
          <p:cNvPicPr preferRelativeResize="0"/>
          <p:nvPr/>
        </p:nvPicPr>
        <p:blipFill>
          <a:blip r:embed="rId3">
            <a:alphaModFix/>
          </a:blip>
          <a:stretch>
            <a:fillRect/>
          </a:stretch>
        </p:blipFill>
        <p:spPr>
          <a:xfrm>
            <a:off x="5446161" y="180341"/>
            <a:ext cx="2503725" cy="2225525"/>
          </a:xfrm>
          <a:prstGeom prst="rect">
            <a:avLst/>
          </a:prstGeom>
          <a:noFill/>
          <a:ln>
            <a:noFill/>
          </a:ln>
        </p:spPr>
      </p:pic>
      <p:sp>
        <p:nvSpPr>
          <p:cNvPr id="142" name="Google Shape;142;p19"/>
          <p:cNvSpPr txBox="1"/>
          <p:nvPr/>
        </p:nvSpPr>
        <p:spPr>
          <a:xfrm>
            <a:off x="5115900" y="2485115"/>
            <a:ext cx="3037275" cy="323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dirty="0">
                <a:solidFill>
                  <a:srgbClr val="114B88"/>
                </a:solidFill>
              </a:rPr>
              <a:t>Music is at the heart of all we do.</a:t>
            </a:r>
            <a:endParaRPr sz="1800" dirty="0">
              <a:solidFill>
                <a:srgbClr val="114B88"/>
              </a:solidFill>
            </a:endParaRPr>
          </a:p>
          <a:p>
            <a:pPr marL="0" lvl="0" indent="0" algn="l" rtl="0">
              <a:lnSpc>
                <a:spcPct val="100000"/>
              </a:lnSpc>
              <a:spcBef>
                <a:spcPts val="0"/>
              </a:spcBef>
              <a:spcAft>
                <a:spcPts val="0"/>
              </a:spcAft>
              <a:buNone/>
            </a:pPr>
            <a:r>
              <a:rPr lang="en-US" sz="1200" dirty="0">
                <a:solidFill>
                  <a:srgbClr val="666666"/>
                </a:solidFill>
              </a:rPr>
              <a:t>Located at the crossroads of Music Row in Nashville, TN, </a:t>
            </a:r>
            <a:r>
              <a:rPr lang="en-US" sz="1200" dirty="0" err="1">
                <a:solidFill>
                  <a:srgbClr val="666666"/>
                </a:solidFill>
              </a:rPr>
              <a:t>QuaverMusic</a:t>
            </a:r>
            <a:r>
              <a:rPr lang="en-US" sz="1200" dirty="0">
                <a:solidFill>
                  <a:srgbClr val="666666"/>
                </a:solidFill>
              </a:rPr>
              <a:t> was founded on the power of music. Our dedicated staff of over 100 employees works full time to develop music-based teaching resources quickly and stay on the cutting-edge of education and technology.</a:t>
            </a:r>
            <a:endParaRPr sz="1200" dirty="0">
              <a:solidFill>
                <a:srgbClr val="666666"/>
              </a:solidFill>
            </a:endParaRPr>
          </a:p>
          <a:p>
            <a:pPr marL="0" lvl="0" indent="0" algn="l" rtl="0">
              <a:lnSpc>
                <a:spcPct val="100000"/>
              </a:lnSpc>
              <a:spcBef>
                <a:spcPts val="1100"/>
              </a:spcBef>
              <a:spcAft>
                <a:spcPts val="0"/>
              </a:spcAft>
              <a:buNone/>
            </a:pPr>
            <a:r>
              <a:rPr lang="en-US" sz="1800" dirty="0">
                <a:solidFill>
                  <a:srgbClr val="114B88"/>
                </a:solidFill>
              </a:rPr>
              <a:t>Technology is what we know.</a:t>
            </a:r>
            <a:endParaRPr sz="1800" dirty="0">
              <a:solidFill>
                <a:srgbClr val="114B88"/>
              </a:solidFill>
            </a:endParaRPr>
          </a:p>
          <a:p>
            <a:pPr marL="0" lvl="0" indent="0" algn="l" rtl="0">
              <a:lnSpc>
                <a:spcPct val="100000"/>
              </a:lnSpc>
              <a:spcBef>
                <a:spcPts val="0"/>
              </a:spcBef>
              <a:spcAft>
                <a:spcPts val="0"/>
              </a:spcAft>
              <a:buNone/>
            </a:pPr>
            <a:r>
              <a:rPr lang="en-US" sz="1200" dirty="0">
                <a:solidFill>
                  <a:srgbClr val="666666"/>
                </a:solidFill>
              </a:rPr>
              <a:t>We have been developing online curricula for over 7 years. We’re not just digitizing textbooks, but creating truly interactive content optimized for classroom bandwidth along with backup resources for Internet down days.</a:t>
            </a:r>
            <a:endParaRPr sz="1200" dirty="0">
              <a:solidFill>
                <a:srgbClr val="666666"/>
              </a:solidFill>
            </a:endParaRPr>
          </a:p>
          <a:p>
            <a:pPr marL="0" lvl="0" indent="0" algn="l" rtl="0">
              <a:lnSpc>
                <a:spcPct val="100000"/>
              </a:lnSpc>
              <a:spcBef>
                <a:spcPts val="0"/>
              </a:spcBef>
              <a:spcAft>
                <a:spcPts val="0"/>
              </a:spcAft>
              <a:buClr>
                <a:schemeClr val="dk1"/>
              </a:buClr>
              <a:buSzPts val="1100"/>
              <a:buFont typeface="Arial"/>
              <a:buNone/>
            </a:pPr>
            <a:endParaRPr sz="1000" dirty="0">
              <a:solidFill>
                <a:srgbClr val="666666"/>
              </a:solidFill>
            </a:endParaRPr>
          </a:p>
          <a:p>
            <a:pPr marL="0" lvl="0" indent="0" algn="ctr" rtl="0">
              <a:spcBef>
                <a:spcPts val="1100"/>
              </a:spcBef>
              <a:spcAft>
                <a:spcPts val="0"/>
              </a:spcAft>
              <a:buNone/>
            </a:pPr>
            <a:r>
              <a:rPr lang="en-US" sz="1800" dirty="0">
                <a:latin typeface="Calibri"/>
                <a:ea typeface="Calibri"/>
                <a:cs typeface="Calibri"/>
                <a:sym typeface="Calibri"/>
              </a:rPr>
              <a:t>More info? Visit </a:t>
            </a:r>
            <a:r>
              <a:rPr lang="en-US" sz="1800" dirty="0" err="1">
                <a:latin typeface="Calibri"/>
                <a:ea typeface="Calibri"/>
                <a:cs typeface="Calibri"/>
                <a:sym typeface="Calibri"/>
              </a:rPr>
              <a:t>www.quavermusic.com</a:t>
            </a:r>
            <a:endParaRPr sz="1800" dirty="0">
              <a:latin typeface="Calibri"/>
              <a:ea typeface="Calibri"/>
              <a:cs typeface="Calibri"/>
              <a:sym typeface="Calibri"/>
            </a:endParaRPr>
          </a:p>
        </p:txBody>
      </p:sp>
      <p:sp>
        <p:nvSpPr>
          <p:cNvPr id="143" name="Google Shape;143;p19"/>
          <p:cNvSpPr txBox="1"/>
          <p:nvPr/>
        </p:nvSpPr>
        <p:spPr>
          <a:xfrm>
            <a:off x="669039" y="1257465"/>
            <a:ext cx="3900835" cy="81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latin typeface="Calibri"/>
                <a:ea typeface="Calibri"/>
                <a:cs typeface="Calibri"/>
                <a:sym typeface="Calibri"/>
              </a:rPr>
              <a:t>Quaver Music is an excellent education resource that I will be using this year to help your students learn about and enjoy music.</a:t>
            </a:r>
            <a:endParaRPr sz="1600" dirty="0">
              <a:latin typeface="Calibri"/>
              <a:ea typeface="Calibri"/>
              <a:cs typeface="Calibri"/>
              <a:sym typeface="Calibri"/>
            </a:endParaRPr>
          </a:p>
        </p:txBody>
      </p:sp>
      <p:sp>
        <p:nvSpPr>
          <p:cNvPr id="144" name="Google Shape;144;p19"/>
          <p:cNvSpPr txBox="1"/>
          <p:nvPr/>
        </p:nvSpPr>
        <p:spPr>
          <a:xfrm>
            <a:off x="670837" y="2135201"/>
            <a:ext cx="3901275" cy="41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latin typeface="Calibri"/>
                <a:ea typeface="Calibri"/>
                <a:cs typeface="Calibri"/>
                <a:sym typeface="Calibri"/>
              </a:rPr>
              <a:t>Standards:</a:t>
            </a:r>
            <a:endParaRPr sz="1600" dirty="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600" dirty="0">
                <a:latin typeface="Calibri"/>
                <a:ea typeface="Calibri"/>
                <a:cs typeface="Calibri"/>
                <a:sym typeface="Calibri"/>
              </a:rPr>
              <a:t>National Association for Music Education (</a:t>
            </a:r>
            <a:r>
              <a:rPr lang="en-US" sz="1600" dirty="0" err="1">
                <a:latin typeface="Calibri"/>
                <a:ea typeface="Calibri"/>
                <a:cs typeface="Calibri"/>
                <a:sym typeface="Calibri"/>
              </a:rPr>
              <a:t>NAfME</a:t>
            </a:r>
            <a:r>
              <a:rPr lang="en-US" sz="1600" dirty="0">
                <a:latin typeface="Calibri"/>
                <a:ea typeface="Calibri"/>
                <a:cs typeface="Calibri"/>
                <a:sym typeface="Calibri"/>
              </a:rPr>
              <a:t>)</a:t>
            </a:r>
            <a:endParaRPr sz="1600" dirty="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600" dirty="0">
                <a:latin typeface="Calibri"/>
                <a:ea typeface="Calibri"/>
                <a:cs typeface="Calibri"/>
                <a:sym typeface="Calibri"/>
              </a:rPr>
              <a:t>Georgia Standards of Excellence (GSE)</a:t>
            </a:r>
            <a:endParaRPr sz="1600" dirty="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600" dirty="0">
                <a:latin typeface="Calibri"/>
                <a:ea typeface="Calibri"/>
                <a:cs typeface="Calibri"/>
                <a:sym typeface="Calibri"/>
              </a:rPr>
              <a:t>Georgia Performance Standards (GPS)</a:t>
            </a:r>
            <a:endParaRPr sz="16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r>
              <a:rPr lang="en-US" sz="1600" dirty="0">
                <a:latin typeface="Calibri"/>
                <a:ea typeface="Calibri"/>
                <a:cs typeface="Calibri"/>
                <a:sym typeface="Calibri"/>
              </a:rPr>
              <a:t>Students will learn to:</a:t>
            </a:r>
            <a:endParaRPr sz="1600" dirty="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600" dirty="0">
                <a:latin typeface="Calibri"/>
                <a:ea typeface="Calibri"/>
                <a:cs typeface="Calibri"/>
                <a:sym typeface="Calibri"/>
              </a:rPr>
              <a:t>Read music,</a:t>
            </a:r>
            <a:endParaRPr sz="1600" dirty="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600" dirty="0">
                <a:latin typeface="Calibri"/>
                <a:ea typeface="Calibri"/>
                <a:cs typeface="Calibri"/>
                <a:sym typeface="Calibri"/>
              </a:rPr>
              <a:t>Compose music,</a:t>
            </a:r>
            <a:endParaRPr sz="1600" dirty="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600" dirty="0">
                <a:latin typeface="Calibri"/>
                <a:ea typeface="Calibri"/>
                <a:cs typeface="Calibri"/>
                <a:sym typeface="Calibri"/>
              </a:rPr>
              <a:t>Appreciate music through all cultures,</a:t>
            </a:r>
            <a:endParaRPr sz="1600" dirty="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600" dirty="0">
                <a:latin typeface="Calibri"/>
                <a:ea typeface="Calibri"/>
                <a:cs typeface="Calibri"/>
                <a:sym typeface="Calibri"/>
              </a:rPr>
              <a:t>Play various musical instruments,</a:t>
            </a:r>
            <a:endParaRPr sz="1600" dirty="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600" dirty="0">
                <a:latin typeface="Calibri"/>
                <a:ea typeface="Calibri"/>
                <a:cs typeface="Calibri"/>
                <a:sym typeface="Calibri"/>
              </a:rPr>
              <a:t>Dance &amp; move appropriately to music,</a:t>
            </a:r>
            <a:endParaRPr sz="1600" dirty="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600" dirty="0">
                <a:latin typeface="Calibri"/>
                <a:ea typeface="Calibri"/>
                <a:cs typeface="Calibri"/>
                <a:sym typeface="Calibri"/>
              </a:rPr>
              <a:t>And so much more.</a:t>
            </a:r>
            <a:endParaRPr sz="16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r>
              <a:rPr lang="en-US" sz="1600" dirty="0">
                <a:latin typeface="Calibri"/>
                <a:ea typeface="Calibri"/>
                <a:cs typeface="Calibri"/>
                <a:sym typeface="Calibri"/>
              </a:rPr>
              <a:t>PYP: Every student that attends music at ICSAtlanta will have multiple opportunities in every lesson to connect to the units of inquiry via the  key concepts, as well as the other academic subjects.</a:t>
            </a:r>
            <a:endParaRPr sz="16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628650" y="365125"/>
            <a:ext cx="6095755"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Keyboarding Without</a:t>
            </a:r>
            <a:r>
              <a:rPr lang="en-US" dirty="0" smtClean="0"/>
              <a:t> </a:t>
            </a:r>
            <a:br>
              <a:rPr lang="en-US" dirty="0" smtClean="0"/>
            </a:br>
            <a:r>
              <a:rPr lang="en-US" dirty="0" smtClean="0"/>
              <a:t>Tears </a:t>
            </a:r>
            <a:endParaRPr dirty="0"/>
          </a:p>
        </p:txBody>
      </p:sp>
      <p:sp>
        <p:nvSpPr>
          <p:cNvPr id="151" name="Google Shape;151;p20"/>
          <p:cNvSpPr txBox="1">
            <a:spLocks noGrp="1"/>
          </p:cNvSpPr>
          <p:nvPr>
            <p:ph type="body" idx="1"/>
          </p:nvPr>
        </p:nvSpPr>
        <p:spPr>
          <a:xfrm>
            <a:off x="272151" y="1945145"/>
            <a:ext cx="8584106" cy="5012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dirty="0"/>
              <a:t>All 2nd and 3rd grade students will take KWT as a special areas class once a week.</a:t>
            </a:r>
            <a:endParaRPr sz="2600" dirty="0"/>
          </a:p>
          <a:p>
            <a:pPr marL="0" lvl="0" indent="0" algn="l" rtl="0">
              <a:spcBef>
                <a:spcPts val="1000"/>
              </a:spcBef>
              <a:spcAft>
                <a:spcPts val="0"/>
              </a:spcAft>
              <a:buNone/>
            </a:pPr>
            <a:r>
              <a:rPr lang="en-US" sz="2600" dirty="0"/>
              <a:t>Students follow along at a self guided pace.</a:t>
            </a:r>
            <a:endParaRPr sz="2600" dirty="0"/>
          </a:p>
          <a:p>
            <a:pPr marL="0" lvl="0" indent="0" algn="l" rtl="0">
              <a:spcBef>
                <a:spcPts val="1000"/>
              </a:spcBef>
              <a:spcAft>
                <a:spcPts val="0"/>
              </a:spcAft>
              <a:buNone/>
            </a:pPr>
            <a:r>
              <a:rPr lang="en-US" sz="2600" dirty="0"/>
              <a:t>The KWT program is filled with fun, engaging games and activities that help students to improve their typing skills.</a:t>
            </a:r>
            <a:endParaRPr sz="2600" dirty="0"/>
          </a:p>
          <a:p>
            <a:pPr marL="0" lvl="0" indent="0" algn="l" rtl="0">
              <a:spcBef>
                <a:spcPts val="1000"/>
              </a:spcBef>
              <a:spcAft>
                <a:spcPts val="0"/>
              </a:spcAft>
              <a:buNone/>
            </a:pPr>
            <a:r>
              <a:rPr lang="en-US" sz="2600" dirty="0"/>
              <a:t>We will also have Digital Citizenship lessons throughout the year to teach students how to be safe and responsible when they are online. </a:t>
            </a:r>
            <a:endParaRPr sz="2600" dirty="0"/>
          </a:p>
          <a:p>
            <a:pPr marL="0" lvl="0" indent="0" algn="l" rtl="0">
              <a:spcBef>
                <a:spcPts val="1000"/>
              </a:spcBef>
              <a:spcAft>
                <a:spcPts val="0"/>
              </a:spcAft>
              <a:buNone/>
            </a:pPr>
            <a:r>
              <a:rPr lang="en-US" sz="2600" dirty="0"/>
              <a:t>Why? It will benefit students to be better able to answer questions on the Milestones test but also as they get older and are expected to do more assignments and work on the computer. </a:t>
            </a:r>
            <a:endParaRPr sz="2600" dirty="0"/>
          </a:p>
          <a:p>
            <a:pPr marL="0" lvl="0" indent="0" algn="l" rtl="0">
              <a:spcBef>
                <a:spcPts val="1000"/>
              </a:spcBef>
              <a:spcAft>
                <a:spcPts val="0"/>
              </a:spcAft>
              <a:buNone/>
            </a:pPr>
            <a:endParaRPr sz="2600" dirty="0"/>
          </a:p>
        </p:txBody>
      </p:sp>
      <p:pic>
        <p:nvPicPr>
          <p:cNvPr id="152" name="Google Shape;152;p20"/>
          <p:cNvPicPr preferRelativeResize="0"/>
          <p:nvPr/>
        </p:nvPicPr>
        <p:blipFill>
          <a:blip r:embed="rId3">
            <a:alphaModFix/>
          </a:blip>
          <a:stretch>
            <a:fillRect/>
          </a:stretch>
        </p:blipFill>
        <p:spPr>
          <a:xfrm>
            <a:off x="6591338" y="246964"/>
            <a:ext cx="2099625" cy="1562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4925" y="1967345"/>
            <a:ext cx="6021347" cy="4832092"/>
          </a:xfrm>
          <a:prstGeom prst="rect">
            <a:avLst/>
          </a:prstGeom>
          <a:noFill/>
        </p:spPr>
        <p:txBody>
          <a:bodyPr wrap="square" rtlCol="0">
            <a:spAutoFit/>
          </a:bodyPr>
          <a:lstStyle/>
          <a:p>
            <a:pPr fontAlgn="base"/>
            <a:r>
              <a:rPr lang="en-US" sz="2200" b="1" dirty="0" smtClean="0"/>
              <a:t>Clever</a:t>
            </a:r>
            <a:r>
              <a:rPr lang="en-US" sz="2200" dirty="0" smtClean="0"/>
              <a:t>: </a:t>
            </a:r>
            <a:r>
              <a:rPr lang="en-US" sz="2200" dirty="0" err="1" smtClean="0"/>
              <a:t>Mobymax</a:t>
            </a:r>
            <a:r>
              <a:rPr lang="en-US" sz="2200" dirty="0" smtClean="0"/>
              <a:t>, </a:t>
            </a:r>
            <a:r>
              <a:rPr lang="en-US" sz="2200" dirty="0" err="1" smtClean="0"/>
              <a:t>MyOn</a:t>
            </a:r>
            <a:r>
              <a:rPr lang="en-US" sz="2200" dirty="0" smtClean="0"/>
              <a:t>, and </a:t>
            </a:r>
            <a:r>
              <a:rPr lang="en-US" sz="2200" dirty="0" err="1" smtClean="0"/>
              <a:t>Linguascope</a:t>
            </a:r>
            <a:r>
              <a:rPr lang="en-US" sz="2200" dirty="0" smtClean="0"/>
              <a:t> are available through the Clever website. Students have been assigned one login username and password for this site. Students will utilize Clever for homework online and/or practice at home or at school</a:t>
            </a:r>
          </a:p>
          <a:p>
            <a:pPr fontAlgn="base"/>
            <a:endParaRPr lang="en-US" sz="2200" dirty="0" smtClean="0"/>
          </a:p>
          <a:p>
            <a:pPr fontAlgn="base"/>
            <a:r>
              <a:rPr lang="en-US" sz="2200" dirty="0" smtClean="0"/>
              <a:t>Login info:</a:t>
            </a:r>
          </a:p>
          <a:p>
            <a:pPr lvl="1" fontAlgn="base"/>
            <a:r>
              <a:rPr lang="en-US" sz="2200" u="sng" dirty="0" smtClean="0">
                <a:hlinkClick r:id="rId3"/>
              </a:rPr>
              <a:t>https://clever.com/in/international-charter-school-of-atlanta874cb2e000143dfdf</a:t>
            </a:r>
            <a:endParaRPr lang="en-US" sz="2200" dirty="0" smtClean="0"/>
          </a:p>
          <a:p>
            <a:pPr lvl="1" fontAlgn="base"/>
            <a:r>
              <a:rPr lang="en-US" sz="2200" dirty="0" smtClean="0"/>
              <a:t>Username: Student ID # (on parent portal)</a:t>
            </a:r>
          </a:p>
          <a:p>
            <a:pPr lvl="1" fontAlgn="base"/>
            <a:r>
              <a:rPr lang="en-US" sz="2200" dirty="0" smtClean="0"/>
              <a:t>Password: learn123</a:t>
            </a:r>
          </a:p>
          <a:p>
            <a:pPr lvl="1" fontAlgn="base"/>
            <a:r>
              <a:rPr lang="en-US" sz="2200" dirty="0" smtClean="0"/>
              <a:t>In clever, </a:t>
            </a:r>
            <a:r>
              <a:rPr lang="en-US" sz="2200" dirty="0" err="1" smtClean="0"/>
              <a:t>Linguascope</a:t>
            </a:r>
            <a:r>
              <a:rPr lang="en-US" sz="2200" dirty="0" smtClean="0"/>
              <a:t>: password: learn</a:t>
            </a:r>
          </a:p>
          <a:p>
            <a:endParaRPr lang="en-US" sz="2200" dirty="0"/>
          </a:p>
        </p:txBody>
      </p:sp>
      <p:sp>
        <p:nvSpPr>
          <p:cNvPr id="3" name="Rectangle 2"/>
          <p:cNvSpPr/>
          <p:nvPr/>
        </p:nvSpPr>
        <p:spPr>
          <a:xfrm>
            <a:off x="0" y="83130"/>
            <a:ext cx="9144000" cy="1369606"/>
          </a:xfrm>
          <a:prstGeom prst="rect">
            <a:avLst/>
          </a:prstGeom>
          <a:noFill/>
        </p:spPr>
        <p:txBody>
          <a:bodyPr wrap="square">
            <a:spAutoFit/>
          </a:bodyPr>
          <a:lstStyle/>
          <a:p>
            <a:pPr algn="ctr">
              <a:defRPr/>
            </a:pPr>
            <a:r>
              <a:rPr lang="en-US" sz="80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Online Resources</a:t>
            </a:r>
            <a:endParaRPr lang="en-US" sz="80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spTree>
    <p:extLst>
      <p:ext uri="{BB962C8B-B14F-4D97-AF65-F5344CB8AC3E}">
        <p14:creationId xmlns:p14="http://schemas.microsoft.com/office/powerpoint/2010/main" val="2704484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55015"/>
            <a:ext cx="9144000" cy="1369606"/>
          </a:xfrm>
          <a:prstGeom prst="rect">
            <a:avLst/>
          </a:prstGeom>
          <a:noFill/>
        </p:spPr>
        <p:txBody>
          <a:bodyPr wrap="square">
            <a:spAutoFit/>
          </a:bodyPr>
          <a:lstStyle/>
          <a:p>
            <a:pPr algn="ctr">
              <a:defRPr/>
            </a:pPr>
            <a:r>
              <a:rPr lang="en-US" sz="80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Attendance</a:t>
            </a:r>
            <a:endParaRPr lang="en-US" sz="80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pic>
        <p:nvPicPr>
          <p:cNvPr id="6" name="2019-2020 ICSAtlanta Attendance Policy Presentation.mp4">
            <a:hlinkClick r:id="" action="ppaction://media"/>
          </p:cNvPr>
          <p:cNvPicPr/>
          <p:nvPr>
            <a:videoFile r:link="rId1"/>
          </p:nvPr>
        </p:nvPicPr>
        <p:blipFill>
          <a:blip r:embed="rId4"/>
          <a:stretch>
            <a:fillRect/>
          </a:stretch>
        </p:blipFill>
        <p:spPr>
          <a:xfrm>
            <a:off x="0" y="1487700"/>
            <a:ext cx="9144000" cy="5336280"/>
          </a:xfrm>
          <a:prstGeom prst="rect">
            <a:avLst/>
          </a:prstGeom>
        </p:spPr>
      </p:pic>
    </p:spTree>
    <p:extLst>
      <p:ext uri="{BB962C8B-B14F-4D97-AF65-F5344CB8AC3E}">
        <p14:creationId xmlns:p14="http://schemas.microsoft.com/office/powerpoint/2010/main" val="3962375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36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04117" y="2012705"/>
            <a:ext cx="6781102" cy="4262705"/>
          </a:xfrm>
          <a:prstGeom prst="rect">
            <a:avLst/>
          </a:prstGeom>
          <a:noFill/>
        </p:spPr>
        <p:txBody>
          <a:bodyPr wrap="square" rtlCol="0">
            <a:spAutoFit/>
          </a:bodyPr>
          <a:lstStyle/>
          <a:p>
            <a:pPr marL="274320" lvl="0" indent="-236220">
              <a:buClr>
                <a:srgbClr val="3F3F3F"/>
              </a:buClr>
              <a:buSzPct val="100000"/>
            </a:pPr>
            <a:r>
              <a:rPr lang="en-US" sz="3200" dirty="0" smtClean="0">
                <a:solidFill>
                  <a:schemeClr val="dk1"/>
                </a:solidFill>
                <a:ea typeface="Cambria"/>
                <a:cs typeface="Cambria"/>
                <a:sym typeface="Cambria"/>
              </a:rPr>
              <a:t>School starts at 7:40 A.M.  If you arrive after 7:40AM, please check in at the school office before coming to class.</a:t>
            </a:r>
          </a:p>
          <a:p>
            <a:pPr marL="274320" lvl="0" indent="-236220">
              <a:buClr>
                <a:srgbClr val="3F3F3F"/>
              </a:buClr>
              <a:buSzPct val="100000"/>
            </a:pPr>
            <a:endParaRPr lang="en-US" sz="3200" dirty="0" smtClean="0">
              <a:solidFill>
                <a:schemeClr val="dk1"/>
              </a:solidFill>
              <a:ea typeface="Cambria"/>
              <a:cs typeface="Cambria"/>
              <a:sym typeface="Cambria"/>
            </a:endParaRPr>
          </a:p>
          <a:p>
            <a:pPr lvl="0">
              <a:spcBef>
                <a:spcPts val="1800"/>
              </a:spcBef>
            </a:pPr>
            <a:r>
              <a:rPr lang="en-US" sz="3200" dirty="0" smtClean="0"/>
              <a:t>If you need to check your student out of school early, you must do so by 2PM Mondays, Tuesdays, Thursdays, and Fridays and 11:30AM Wednesdays.</a:t>
            </a:r>
          </a:p>
        </p:txBody>
      </p:sp>
      <p:sp>
        <p:nvSpPr>
          <p:cNvPr id="4" name="Rectangle 3"/>
          <p:cNvSpPr/>
          <p:nvPr/>
        </p:nvSpPr>
        <p:spPr>
          <a:xfrm>
            <a:off x="0" y="83130"/>
            <a:ext cx="9144000" cy="1369606"/>
          </a:xfrm>
          <a:prstGeom prst="rect">
            <a:avLst/>
          </a:prstGeom>
          <a:noFill/>
        </p:spPr>
        <p:txBody>
          <a:bodyPr wrap="square">
            <a:spAutoFit/>
          </a:bodyPr>
          <a:lstStyle/>
          <a:p>
            <a:pPr algn="ctr">
              <a:defRPr/>
            </a:pPr>
            <a:r>
              <a:rPr lang="en-US" sz="80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Tardiness</a:t>
            </a:r>
            <a:endParaRPr lang="en-US" sz="80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spTree>
    <p:extLst>
      <p:ext uri="{BB962C8B-B14F-4D97-AF65-F5344CB8AC3E}">
        <p14:creationId xmlns:p14="http://schemas.microsoft.com/office/powerpoint/2010/main" val="396237568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7815" y="1967345"/>
            <a:ext cx="6788741" cy="4031873"/>
          </a:xfrm>
          <a:prstGeom prst="rect">
            <a:avLst/>
          </a:prstGeom>
          <a:noFill/>
        </p:spPr>
        <p:txBody>
          <a:bodyPr wrap="square" rtlCol="0">
            <a:spAutoFit/>
          </a:bodyPr>
          <a:lstStyle/>
          <a:p>
            <a:pPr lvl="0" indent="-236220"/>
            <a:r>
              <a:rPr lang="en-US" sz="3200" dirty="0" smtClean="0"/>
              <a:t>We need volunteers! If you would like to volunteer to be a room parent, volunteer for an event, etc, please let Mrs. Ramo or Ms. Cruz know! Also, don’t forget to fill out all appropriate volunteer paperwork with the front office as well as complete the mandated reporter training. </a:t>
            </a:r>
            <a:endParaRPr lang="en-US" sz="3200" dirty="0">
              <a:solidFill>
                <a:schemeClr val="dk1"/>
              </a:solidFill>
              <a:latin typeface="Cambria"/>
              <a:ea typeface="Cambria"/>
              <a:cs typeface="Cambria"/>
              <a:sym typeface="Cambria"/>
            </a:endParaRPr>
          </a:p>
        </p:txBody>
      </p:sp>
      <p:sp>
        <p:nvSpPr>
          <p:cNvPr id="3" name="Rectangle 2"/>
          <p:cNvSpPr/>
          <p:nvPr/>
        </p:nvSpPr>
        <p:spPr>
          <a:xfrm>
            <a:off x="0" y="83130"/>
            <a:ext cx="9144000" cy="1369606"/>
          </a:xfrm>
          <a:prstGeom prst="rect">
            <a:avLst/>
          </a:prstGeom>
          <a:noFill/>
        </p:spPr>
        <p:txBody>
          <a:bodyPr wrap="square">
            <a:spAutoFit/>
          </a:bodyPr>
          <a:lstStyle/>
          <a:p>
            <a:pPr algn="ctr">
              <a:defRPr/>
            </a:pPr>
            <a:r>
              <a:rPr lang="en-US" sz="80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Volunteering</a:t>
            </a:r>
            <a:endParaRPr lang="en-US" sz="80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spTree>
    <p:extLst>
      <p:ext uri="{BB962C8B-B14F-4D97-AF65-F5344CB8AC3E}">
        <p14:creationId xmlns:p14="http://schemas.microsoft.com/office/powerpoint/2010/main" val="1414196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873" t="26323" r="32127" b="9974"/>
          <a:stretch/>
        </p:blipFill>
        <p:spPr>
          <a:xfrm>
            <a:off x="3911599" y="1112520"/>
            <a:ext cx="4902201" cy="5334000"/>
          </a:xfrm>
          <a:prstGeom prst="rect">
            <a:avLst/>
          </a:prstGeom>
        </p:spPr>
      </p:pic>
      <p:sp>
        <p:nvSpPr>
          <p:cNvPr id="3" name="TextBox 2"/>
          <p:cNvSpPr txBox="1"/>
          <p:nvPr/>
        </p:nvSpPr>
        <p:spPr>
          <a:xfrm>
            <a:off x="350520" y="381000"/>
            <a:ext cx="7665720" cy="1938992"/>
          </a:xfrm>
          <a:prstGeom prst="rect">
            <a:avLst/>
          </a:prstGeom>
          <a:noFill/>
        </p:spPr>
        <p:txBody>
          <a:bodyPr wrap="square" rtlCol="0">
            <a:spAutoFit/>
          </a:bodyPr>
          <a:lstStyle/>
          <a:p>
            <a:r>
              <a:rPr lang="en-US" sz="6000" dirty="0" smtClean="0">
                <a:solidFill>
                  <a:srgbClr val="002060"/>
                </a:solidFill>
              </a:rPr>
              <a:t>Spanish </a:t>
            </a:r>
            <a:r>
              <a:rPr lang="en-US" sz="6000" dirty="0" smtClean="0">
                <a:solidFill>
                  <a:srgbClr val="002060"/>
                </a:solidFill>
              </a:rPr>
              <a:t>Heritage:</a:t>
            </a:r>
            <a:endParaRPr lang="en-US" sz="6000" dirty="0" smtClean="0">
              <a:solidFill>
                <a:srgbClr val="002060"/>
              </a:solidFill>
            </a:endParaRPr>
          </a:p>
          <a:p>
            <a:r>
              <a:rPr lang="en-US" sz="6000" dirty="0" smtClean="0">
                <a:solidFill>
                  <a:srgbClr val="002060"/>
                </a:solidFill>
              </a:rPr>
              <a:t>Save the </a:t>
            </a:r>
            <a:r>
              <a:rPr lang="en-US" sz="6000" dirty="0" smtClean="0">
                <a:solidFill>
                  <a:srgbClr val="002060"/>
                </a:solidFill>
              </a:rPr>
              <a:t>date!</a:t>
            </a:r>
            <a:endParaRPr lang="en-US" sz="6000" dirty="0">
              <a:solidFill>
                <a:srgbClr val="002060"/>
              </a:solidFill>
            </a:endParaRPr>
          </a:p>
        </p:txBody>
      </p:sp>
      <p:sp>
        <p:nvSpPr>
          <p:cNvPr id="4" name="TextBox 3"/>
          <p:cNvSpPr txBox="1"/>
          <p:nvPr/>
        </p:nvSpPr>
        <p:spPr>
          <a:xfrm>
            <a:off x="198120" y="1998345"/>
            <a:ext cx="4145280" cy="4747453"/>
          </a:xfrm>
          <a:prstGeom prst="rect">
            <a:avLst/>
          </a:prstGeom>
          <a:noFill/>
        </p:spPr>
        <p:txBody>
          <a:bodyPr wrap="square" rtlCol="0">
            <a:spAutoFit/>
          </a:bodyPr>
          <a:lstStyle/>
          <a:p>
            <a:endParaRPr lang="en-US" sz="1050" dirty="0"/>
          </a:p>
          <a:p>
            <a:r>
              <a:rPr lang="en-US" sz="2800" dirty="0" smtClean="0"/>
              <a:t>October 5</a:t>
            </a:r>
            <a:r>
              <a:rPr lang="en-US" sz="2800" baseline="30000" dirty="0" smtClean="0"/>
              <a:t>th</a:t>
            </a:r>
            <a:r>
              <a:rPr lang="en-US" sz="2800" dirty="0" smtClean="0"/>
              <a:t>, 3 </a:t>
            </a:r>
            <a:r>
              <a:rPr lang="en-US" sz="2800" dirty="0"/>
              <a:t>to </a:t>
            </a:r>
            <a:r>
              <a:rPr lang="en-US" sz="2800" dirty="0" smtClean="0"/>
              <a:t>6pm </a:t>
            </a:r>
          </a:p>
          <a:p>
            <a:endParaRPr lang="en-US" sz="2000" dirty="0"/>
          </a:p>
          <a:p>
            <a:r>
              <a:rPr lang="en-US" sz="2800" dirty="0" smtClean="0"/>
              <a:t>Song: “La </a:t>
            </a:r>
            <a:r>
              <a:rPr lang="en-US" sz="2800" dirty="0" err="1" smtClean="0"/>
              <a:t>Gozadera</a:t>
            </a:r>
            <a:r>
              <a:rPr lang="en-US" sz="2800" dirty="0" smtClean="0"/>
              <a:t>”</a:t>
            </a:r>
          </a:p>
          <a:p>
            <a:r>
              <a:rPr lang="en-US" sz="2800" dirty="0" err="1" smtClean="0"/>
              <a:t>Gente</a:t>
            </a:r>
            <a:r>
              <a:rPr lang="en-US" sz="2800" dirty="0" smtClean="0"/>
              <a:t> de Zona</a:t>
            </a:r>
          </a:p>
          <a:p>
            <a:endParaRPr lang="en-US" sz="2000" dirty="0"/>
          </a:p>
          <a:p>
            <a:r>
              <a:rPr lang="en-US" sz="2800" dirty="0" smtClean="0"/>
              <a:t>Dress </a:t>
            </a:r>
            <a:r>
              <a:rPr lang="en-US" sz="2800" dirty="0" smtClean="0"/>
              <a:t>in </a:t>
            </a:r>
            <a:r>
              <a:rPr lang="en-US" sz="2800" dirty="0" smtClean="0"/>
              <a:t>jeans and </a:t>
            </a:r>
            <a:r>
              <a:rPr lang="en-US" sz="2800" dirty="0" smtClean="0"/>
              <a:t>a white </a:t>
            </a:r>
            <a:r>
              <a:rPr lang="en-US" sz="2800" dirty="0" smtClean="0"/>
              <a:t>shirt</a:t>
            </a:r>
          </a:p>
          <a:p>
            <a:endParaRPr lang="en-US" sz="2000" dirty="0" smtClean="0"/>
          </a:p>
          <a:p>
            <a:r>
              <a:rPr lang="en-US" sz="2800" dirty="0" smtClean="0"/>
              <a:t>Volunteers: </a:t>
            </a:r>
            <a:r>
              <a:rPr lang="en-US" sz="2800" dirty="0" smtClean="0"/>
              <a:t>Set </a:t>
            </a:r>
            <a:r>
              <a:rPr lang="en-US" sz="2800" dirty="0" smtClean="0"/>
              <a:t>the first </a:t>
            </a:r>
            <a:r>
              <a:rPr lang="en-US" sz="2800" dirty="0" smtClean="0"/>
              <a:t>meeting!</a:t>
            </a:r>
            <a:endParaRPr lang="en-US" sz="2800" dirty="0" smtClean="0"/>
          </a:p>
          <a:p>
            <a:endParaRPr lang="en-US" sz="2800" dirty="0" smtClean="0"/>
          </a:p>
        </p:txBody>
      </p:sp>
    </p:spTree>
    <p:extLst>
      <p:ext uri="{BB962C8B-B14F-4D97-AF65-F5344CB8AC3E}">
        <p14:creationId xmlns:p14="http://schemas.microsoft.com/office/powerpoint/2010/main" val="12020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7816" y="1967345"/>
            <a:ext cx="6040584" cy="4401205"/>
          </a:xfrm>
          <a:prstGeom prst="rect">
            <a:avLst/>
          </a:prstGeom>
          <a:noFill/>
        </p:spPr>
        <p:txBody>
          <a:bodyPr wrap="square" rtlCol="0">
            <a:spAutoFit/>
          </a:bodyPr>
          <a:lstStyle/>
          <a:p>
            <a:pPr algn="ctr"/>
            <a:r>
              <a:rPr lang="en-US" sz="3500" dirty="0" smtClean="0">
                <a:latin typeface="Arial" panose="020B0604020202020204" pitchFamily="34" charset="0"/>
                <a:cs typeface="Arial" panose="020B0604020202020204" pitchFamily="34" charset="0"/>
              </a:rPr>
              <a:t>I’ve been teaching for 11 years. I taught Pre-K, Kindergarten, and 2nd</a:t>
            </a:r>
          </a:p>
          <a:p>
            <a:pPr algn="ctr"/>
            <a:r>
              <a:rPr lang="en-US" sz="3500" dirty="0" smtClean="0">
                <a:latin typeface="Arial" panose="020B0604020202020204" pitchFamily="34" charset="0"/>
                <a:cs typeface="Arial" panose="020B0604020202020204" pitchFamily="34" charset="0"/>
              </a:rPr>
              <a:t>Grade. I taught in immersion, multi-age, and inclusion classrooms. I have a Master’s Degree in Education.</a:t>
            </a:r>
            <a:endParaRPr lang="en-US" sz="3500" dirty="0">
              <a:latin typeface="Arial" panose="020B0604020202020204" pitchFamily="34" charset="0"/>
              <a:cs typeface="Arial" panose="020B0604020202020204" pitchFamily="34" charset="0"/>
            </a:endParaRPr>
          </a:p>
        </p:txBody>
      </p:sp>
      <p:sp>
        <p:nvSpPr>
          <p:cNvPr id="3" name="Rectangle 2"/>
          <p:cNvSpPr/>
          <p:nvPr/>
        </p:nvSpPr>
        <p:spPr>
          <a:xfrm>
            <a:off x="0" y="83130"/>
            <a:ext cx="9144000" cy="1369606"/>
          </a:xfrm>
          <a:prstGeom prst="rect">
            <a:avLst/>
          </a:prstGeom>
          <a:noFill/>
        </p:spPr>
        <p:txBody>
          <a:bodyPr wrap="square">
            <a:spAutoFit/>
          </a:bodyPr>
          <a:lstStyle/>
          <a:p>
            <a:pPr algn="ctr">
              <a:defRPr/>
            </a:pPr>
            <a:r>
              <a:rPr lang="en-US" sz="80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About Mrs. Cruz</a:t>
            </a:r>
            <a:endParaRPr lang="en-US" sz="80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spTree>
    <p:extLst>
      <p:ext uri="{BB962C8B-B14F-4D97-AF65-F5344CB8AC3E}">
        <p14:creationId xmlns:p14="http://schemas.microsoft.com/office/powerpoint/2010/main" val="3425902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7816" y="1967345"/>
            <a:ext cx="5888184" cy="3970318"/>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Mrs. Cruz: </a:t>
            </a:r>
            <a:r>
              <a:rPr lang="en-US" sz="2800" dirty="0" smtClean="0">
                <a:latin typeface="Arial" panose="020B0604020202020204" pitchFamily="34" charset="0"/>
                <a:cs typeface="Arial" panose="020B0604020202020204" pitchFamily="34" charset="0"/>
                <a:hlinkClick r:id="rId3"/>
              </a:rPr>
              <a:t>Josnil.Cruz@icsatlanta.org</a:t>
            </a:r>
            <a:endParaRPr lang="en-US" sz="2800" dirty="0" smtClean="0">
              <a:latin typeface="Arial" panose="020B0604020202020204" pitchFamily="34" charset="0"/>
              <a:cs typeface="Arial" panose="020B0604020202020204" pitchFamily="34" charset="0"/>
            </a:endParaRPr>
          </a:p>
          <a:p>
            <a:pPr algn="ctr"/>
            <a:endParaRPr lang="en-US" sz="2800" dirty="0" smtClean="0">
              <a:latin typeface="Arial" panose="020B0604020202020204" pitchFamily="34" charset="0"/>
              <a:cs typeface="Arial" panose="020B0604020202020204" pitchFamily="34" charset="0"/>
            </a:endParaRPr>
          </a:p>
          <a:p>
            <a:pPr algn="ctr"/>
            <a:r>
              <a:rPr lang="en-US" sz="2800" dirty="0" smtClean="0">
                <a:latin typeface="Arial" panose="020B0604020202020204" pitchFamily="34" charset="0"/>
                <a:cs typeface="Arial" panose="020B0604020202020204" pitchFamily="34" charset="0"/>
              </a:rPr>
              <a:t>Mrs. Ramo: </a:t>
            </a:r>
            <a:r>
              <a:rPr lang="en-US" sz="2800" dirty="0" smtClean="0">
                <a:latin typeface="Arial" panose="020B0604020202020204" pitchFamily="34" charset="0"/>
                <a:cs typeface="Arial" panose="020B0604020202020204" pitchFamily="34" charset="0"/>
                <a:hlinkClick r:id="rId4"/>
              </a:rPr>
              <a:t>christen.ramo@icsatlanta.org</a:t>
            </a:r>
            <a:r>
              <a:rPr lang="en-US" sz="2800" dirty="0" smtClean="0">
                <a:latin typeface="Arial" panose="020B0604020202020204" pitchFamily="34" charset="0"/>
                <a:cs typeface="Arial" panose="020B0604020202020204" pitchFamily="34" charset="0"/>
              </a:rPr>
              <a:t> </a:t>
            </a:r>
          </a:p>
          <a:p>
            <a:pPr algn="ctr"/>
            <a:endParaRPr lang="en-US" sz="2800" dirty="0" smtClean="0">
              <a:latin typeface="Arial" panose="020B0604020202020204" pitchFamily="34" charset="0"/>
              <a:cs typeface="Arial" panose="020B0604020202020204" pitchFamily="34" charset="0"/>
            </a:endParaRPr>
          </a:p>
          <a:p>
            <a:pPr algn="ctr"/>
            <a:r>
              <a:rPr lang="en-US" sz="2800" dirty="0" smtClean="0">
                <a:latin typeface="Arial" panose="020B0604020202020204" pitchFamily="34" charset="0"/>
                <a:cs typeface="Arial" panose="020B0604020202020204" pitchFamily="34" charset="0"/>
              </a:rPr>
              <a:t>Blog: You can access all grade level blogs at </a:t>
            </a:r>
            <a:r>
              <a:rPr lang="en-US" sz="2800" dirty="0" smtClean="0">
                <a:latin typeface="Arial" panose="020B0604020202020204" pitchFamily="34" charset="0"/>
                <a:cs typeface="Arial" panose="020B0604020202020204" pitchFamily="34" charset="0"/>
                <a:hlinkClick r:id="rId5" action="ppaction://hlinkfile"/>
              </a:rPr>
              <a:t>icsatlanta2ndgrade.edublogs.org</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3" name="Rectangle 2"/>
          <p:cNvSpPr/>
          <p:nvPr/>
        </p:nvSpPr>
        <p:spPr>
          <a:xfrm>
            <a:off x="0" y="83130"/>
            <a:ext cx="9144000" cy="1369606"/>
          </a:xfrm>
          <a:prstGeom prst="rect">
            <a:avLst/>
          </a:prstGeom>
          <a:noFill/>
        </p:spPr>
        <p:txBody>
          <a:bodyPr wrap="square">
            <a:spAutoFit/>
          </a:bodyPr>
          <a:lstStyle/>
          <a:p>
            <a:pPr algn="ctr">
              <a:defRPr/>
            </a:pPr>
            <a:r>
              <a:rPr lang="en-US" sz="80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Communication</a:t>
            </a:r>
            <a:endParaRPr lang="en-US" sz="80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spTree>
    <p:extLst>
      <p:ext uri="{BB962C8B-B14F-4D97-AF65-F5344CB8AC3E}">
        <p14:creationId xmlns:p14="http://schemas.microsoft.com/office/powerpoint/2010/main" val="740601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6077" y="1859797"/>
            <a:ext cx="6452252" cy="4939814"/>
          </a:xfrm>
          <a:prstGeom prst="rect">
            <a:avLst/>
          </a:prstGeom>
          <a:noFill/>
        </p:spPr>
        <p:txBody>
          <a:bodyPr wrap="square" rtlCol="0">
            <a:spAutoFit/>
          </a:bodyPr>
          <a:lstStyle/>
          <a:p>
            <a:r>
              <a:rPr lang="en-US" sz="2100" dirty="0" smtClean="0">
                <a:latin typeface="Arial" panose="020B0604020202020204" pitchFamily="34" charset="0"/>
                <a:cs typeface="Arial" panose="020B0604020202020204" pitchFamily="34" charset="0"/>
              </a:rPr>
              <a:t>The </a:t>
            </a:r>
            <a:r>
              <a:rPr lang="en-US" sz="2100" b="1" dirty="0" smtClean="0">
                <a:latin typeface="Arial" panose="020B0604020202020204" pitchFamily="34" charset="0"/>
                <a:cs typeface="Arial" panose="020B0604020202020204" pitchFamily="34" charset="0"/>
              </a:rPr>
              <a:t>agenda</a:t>
            </a:r>
            <a:r>
              <a:rPr lang="en-US" sz="2100" dirty="0" smtClean="0">
                <a:latin typeface="Arial" panose="020B0604020202020204" pitchFamily="34" charset="0"/>
                <a:cs typeface="Arial" panose="020B0604020202020204" pitchFamily="34" charset="0"/>
              </a:rPr>
              <a:t> will be used for daily communications (e.g. to inform your child’s teacher about a Dr. appointment the next day, to let the teacher know about a change in transportation, etc).</a:t>
            </a:r>
          </a:p>
          <a:p>
            <a:r>
              <a:rPr lang="en-US" sz="2100" dirty="0" smtClean="0">
                <a:latin typeface="Arial" panose="020B0604020202020204" pitchFamily="34" charset="0"/>
                <a:cs typeface="Arial" panose="020B0604020202020204" pitchFamily="34" charset="0"/>
              </a:rPr>
              <a:t>The teacher will also use the agenda to communicate daily behavior and will send home reminders to parents in the agenda, so please check it every day and initial to show that you’ve read!</a:t>
            </a:r>
          </a:p>
          <a:p>
            <a:endParaRPr lang="en-US" sz="2100" dirty="0" smtClean="0">
              <a:latin typeface="Arial" panose="020B0604020202020204" pitchFamily="34" charset="0"/>
              <a:cs typeface="Arial" panose="020B0604020202020204" pitchFamily="34" charset="0"/>
            </a:endParaRPr>
          </a:p>
          <a:p>
            <a:r>
              <a:rPr lang="en-US" sz="2100" dirty="0" smtClean="0">
                <a:latin typeface="Arial" panose="020B0604020202020204" pitchFamily="34" charset="0"/>
                <a:cs typeface="Arial" panose="020B0604020202020204" pitchFamily="34" charset="0"/>
              </a:rPr>
              <a:t>Your child’s completed work will be sent home on Fridays in the </a:t>
            </a:r>
            <a:r>
              <a:rPr lang="en-US" sz="2100" b="1" dirty="0" smtClean="0">
                <a:latin typeface="Arial" panose="020B0604020202020204" pitchFamily="34" charset="0"/>
                <a:cs typeface="Arial" panose="020B0604020202020204" pitchFamily="34" charset="0"/>
              </a:rPr>
              <a:t>orange folder</a:t>
            </a:r>
            <a:r>
              <a:rPr lang="en-US" sz="2100" dirty="0" smtClean="0">
                <a:latin typeface="Arial" panose="020B0604020202020204" pitchFamily="34" charset="0"/>
                <a:cs typeface="Arial" panose="020B0604020202020204" pitchFamily="34" charset="0"/>
              </a:rPr>
              <a:t>. Please take out and look over all materials sent home. Please take the time and talk to your child about the work he/she completed in class, and let us know if you have any questions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3" name="Rectangle 2"/>
          <p:cNvSpPr/>
          <p:nvPr/>
        </p:nvSpPr>
        <p:spPr>
          <a:xfrm>
            <a:off x="0" y="253233"/>
            <a:ext cx="9144000" cy="969496"/>
          </a:xfrm>
          <a:prstGeom prst="rect">
            <a:avLst/>
          </a:prstGeom>
          <a:noFill/>
        </p:spPr>
        <p:txBody>
          <a:bodyPr wrap="square">
            <a:spAutoFit/>
          </a:bodyPr>
          <a:lstStyle/>
          <a:p>
            <a:pPr algn="ctr">
              <a:defRPr/>
            </a:pPr>
            <a:r>
              <a:rPr lang="en-US" sz="57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Communication (continued)</a:t>
            </a:r>
            <a:endParaRPr lang="en-US" sz="57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spTree>
    <p:extLst>
      <p:ext uri="{BB962C8B-B14F-4D97-AF65-F5344CB8AC3E}">
        <p14:creationId xmlns:p14="http://schemas.microsoft.com/office/powerpoint/2010/main" val="9758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7815" y="1967345"/>
            <a:ext cx="6788741" cy="4401205"/>
          </a:xfrm>
          <a:prstGeom prst="rect">
            <a:avLst/>
          </a:prstGeom>
          <a:noFill/>
        </p:spPr>
        <p:txBody>
          <a:bodyPr wrap="square" rtlCol="0">
            <a:spAutoFit/>
          </a:bodyPr>
          <a:lstStyle/>
          <a:p>
            <a:pPr lvl="0" indent="-236220"/>
            <a:r>
              <a:rPr lang="en-US" sz="2800" dirty="0" smtClean="0">
                <a:solidFill>
                  <a:schemeClr val="dk1"/>
                </a:solidFill>
                <a:latin typeface="Cambria"/>
                <a:ea typeface="Cambria"/>
                <a:cs typeface="Cambria"/>
                <a:sym typeface="Cambria"/>
              </a:rPr>
              <a:t>Please check the blog often as you will find the following information:</a:t>
            </a:r>
          </a:p>
          <a:p>
            <a:pPr lvl="0" indent="-236220">
              <a:buFont typeface="Arial"/>
              <a:buChar char="•"/>
            </a:pPr>
            <a:r>
              <a:rPr lang="en-US" sz="2800" dirty="0" smtClean="0">
                <a:solidFill>
                  <a:schemeClr val="dk1"/>
                </a:solidFill>
                <a:latin typeface="Cambria"/>
                <a:ea typeface="Cambria"/>
                <a:cs typeface="Cambria"/>
                <a:sym typeface="Cambria"/>
              </a:rPr>
              <a:t>Weekly Newsletters</a:t>
            </a:r>
          </a:p>
          <a:p>
            <a:pPr lvl="0" indent="-236220">
              <a:buFont typeface="Arial"/>
              <a:buChar char="•"/>
            </a:pPr>
            <a:r>
              <a:rPr lang="en-US" sz="2800" dirty="0" smtClean="0">
                <a:solidFill>
                  <a:schemeClr val="dk1"/>
                </a:solidFill>
                <a:latin typeface="Cambria"/>
                <a:ea typeface="Cambria"/>
                <a:cs typeface="Cambria"/>
                <a:sym typeface="Cambria"/>
              </a:rPr>
              <a:t>Upcoming Events</a:t>
            </a:r>
          </a:p>
          <a:p>
            <a:pPr lvl="0" indent="-236220">
              <a:buFont typeface="Arial"/>
              <a:buChar char="•"/>
            </a:pPr>
            <a:r>
              <a:rPr lang="en-US" sz="2800" dirty="0" smtClean="0">
                <a:solidFill>
                  <a:schemeClr val="dk1"/>
                </a:solidFill>
                <a:latin typeface="Cambria"/>
                <a:ea typeface="Cambria"/>
                <a:cs typeface="Cambria"/>
                <a:sym typeface="Cambria"/>
              </a:rPr>
              <a:t>Homework/Vocabulary Lists</a:t>
            </a:r>
          </a:p>
          <a:p>
            <a:pPr lvl="0" indent="-236220">
              <a:buFont typeface="Arial"/>
              <a:buChar char="•"/>
            </a:pPr>
            <a:r>
              <a:rPr lang="en-US" sz="2800" dirty="0" smtClean="0">
                <a:solidFill>
                  <a:schemeClr val="dk1"/>
                </a:solidFill>
                <a:latin typeface="Cambria"/>
                <a:ea typeface="Cambria"/>
                <a:cs typeface="Cambria"/>
                <a:sym typeface="Cambria"/>
              </a:rPr>
              <a:t>Pictures and Videos (Password protected)</a:t>
            </a:r>
          </a:p>
          <a:p>
            <a:pPr lvl="0" indent="-236220">
              <a:buFont typeface="Arial"/>
              <a:buChar char="•"/>
            </a:pPr>
            <a:r>
              <a:rPr lang="en-US" sz="2800" dirty="0" smtClean="0">
                <a:solidFill>
                  <a:schemeClr val="dk1"/>
                </a:solidFill>
                <a:latin typeface="Cambria"/>
                <a:ea typeface="Cambria"/>
                <a:cs typeface="Cambria"/>
                <a:sym typeface="Cambria"/>
              </a:rPr>
              <a:t>PYP Information</a:t>
            </a:r>
          </a:p>
          <a:p>
            <a:pPr lvl="0" indent="-236220">
              <a:buFont typeface="Arial"/>
              <a:buChar char="•"/>
            </a:pPr>
            <a:r>
              <a:rPr lang="en-US" sz="2800" dirty="0" smtClean="0">
                <a:solidFill>
                  <a:schemeClr val="dk1"/>
                </a:solidFill>
                <a:latin typeface="Cambria"/>
                <a:ea typeface="Cambria"/>
                <a:cs typeface="Cambria"/>
                <a:sym typeface="Cambria"/>
              </a:rPr>
              <a:t>Sign Up Link for Lunch with Your Child</a:t>
            </a:r>
          </a:p>
          <a:p>
            <a:pPr lvl="0" indent="-236220">
              <a:buFont typeface="Arial"/>
              <a:buChar char="•"/>
            </a:pPr>
            <a:endParaRPr lang="en-US" sz="2800" dirty="0" smtClean="0">
              <a:solidFill>
                <a:schemeClr val="dk1"/>
              </a:solidFill>
              <a:latin typeface="Cambria"/>
              <a:ea typeface="Cambria"/>
              <a:cs typeface="Cambria"/>
              <a:sym typeface="Cambria"/>
            </a:endParaRPr>
          </a:p>
          <a:p>
            <a:pPr lvl="0" indent="-236220"/>
            <a:r>
              <a:rPr lang="en-US" sz="2800" dirty="0" smtClean="0">
                <a:latin typeface="Arial" panose="020B0604020202020204" pitchFamily="34" charset="0"/>
                <a:cs typeface="Arial" panose="020B0604020202020204" pitchFamily="34" charset="0"/>
                <a:hlinkClick r:id="rId3" action="ppaction://hlinkfile"/>
              </a:rPr>
              <a:t>icsatlanta2ndgrade.edublogs.org</a:t>
            </a:r>
            <a:r>
              <a:rPr lang="en-US" sz="2800" dirty="0" smtClean="0">
                <a:latin typeface="Arial" panose="020B0604020202020204" pitchFamily="34" charset="0"/>
                <a:cs typeface="Arial" panose="020B0604020202020204" pitchFamily="34" charset="0"/>
              </a:rPr>
              <a:t> </a:t>
            </a:r>
            <a:endParaRPr lang="en-US" sz="2800" dirty="0">
              <a:solidFill>
                <a:schemeClr val="dk1"/>
              </a:solidFill>
              <a:latin typeface="Cambria"/>
              <a:ea typeface="Cambria"/>
              <a:cs typeface="Cambria"/>
              <a:sym typeface="Cambria"/>
            </a:endParaRPr>
          </a:p>
        </p:txBody>
      </p:sp>
      <p:sp>
        <p:nvSpPr>
          <p:cNvPr id="3" name="Rectangle 2"/>
          <p:cNvSpPr/>
          <p:nvPr/>
        </p:nvSpPr>
        <p:spPr>
          <a:xfrm>
            <a:off x="0" y="162510"/>
            <a:ext cx="9144000" cy="954107"/>
          </a:xfrm>
          <a:prstGeom prst="rect">
            <a:avLst/>
          </a:prstGeom>
          <a:noFill/>
        </p:spPr>
        <p:txBody>
          <a:bodyPr wrap="square">
            <a:spAutoFit/>
          </a:bodyPr>
          <a:lstStyle/>
          <a:p>
            <a:pPr algn="ctr">
              <a:defRPr/>
            </a:pPr>
            <a:r>
              <a:rPr lang="en-US" sz="56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Communication (Continued)</a:t>
            </a:r>
            <a:endParaRPr lang="en-US" sz="56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spTree>
    <p:extLst>
      <p:ext uri="{BB962C8B-B14F-4D97-AF65-F5344CB8AC3E}">
        <p14:creationId xmlns:p14="http://schemas.microsoft.com/office/powerpoint/2010/main" val="1414196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2867" y="1967345"/>
            <a:ext cx="6157423" cy="4401205"/>
          </a:xfrm>
          <a:prstGeom prst="rect">
            <a:avLst/>
          </a:prstGeom>
          <a:noFill/>
        </p:spPr>
        <p:txBody>
          <a:bodyPr wrap="square" rtlCol="0">
            <a:spAutoFit/>
          </a:bodyPr>
          <a:lstStyle/>
          <a:p>
            <a:r>
              <a:rPr lang="en-US" sz="3500" dirty="0" smtClean="0">
                <a:latin typeface="Arial" panose="020B0604020202020204" pitchFamily="34" charset="0"/>
                <a:cs typeface="Arial" panose="020B0604020202020204" pitchFamily="34" charset="0"/>
              </a:rPr>
              <a:t>As a group, we strive to be caring, open-minded, inquirers, communicators, principled, reflective, knowledgeable, balanced, and thinkers, and we make sure to allow our friends the opportunity to be the same.</a:t>
            </a:r>
            <a:endParaRPr lang="en-US" sz="3500" dirty="0">
              <a:latin typeface="Arial" panose="020B0604020202020204" pitchFamily="34" charset="0"/>
              <a:cs typeface="Arial" panose="020B0604020202020204" pitchFamily="34" charset="0"/>
            </a:endParaRPr>
          </a:p>
        </p:txBody>
      </p:sp>
      <p:sp>
        <p:nvSpPr>
          <p:cNvPr id="3" name="Rectangle 2"/>
          <p:cNvSpPr/>
          <p:nvPr/>
        </p:nvSpPr>
        <p:spPr>
          <a:xfrm>
            <a:off x="0" y="83130"/>
            <a:ext cx="9144000" cy="1107996"/>
          </a:xfrm>
          <a:prstGeom prst="rect">
            <a:avLst/>
          </a:prstGeom>
          <a:noFill/>
        </p:spPr>
        <p:txBody>
          <a:bodyPr wrap="square">
            <a:spAutoFit/>
          </a:bodyPr>
          <a:lstStyle/>
          <a:p>
            <a:pPr algn="ctr">
              <a:defRPr/>
            </a:pPr>
            <a:r>
              <a:rPr lang="en-US" sz="66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Classroom Community</a:t>
            </a:r>
            <a:endParaRPr lang="en-US" sz="66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spTree>
    <p:extLst>
      <p:ext uri="{BB962C8B-B14F-4D97-AF65-F5344CB8AC3E}">
        <p14:creationId xmlns:p14="http://schemas.microsoft.com/office/powerpoint/2010/main" val="383783422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4925" y="1967345"/>
            <a:ext cx="6021347" cy="4524315"/>
          </a:xfrm>
          <a:prstGeom prst="rect">
            <a:avLst/>
          </a:prstGeom>
          <a:noFill/>
        </p:spPr>
        <p:txBody>
          <a:bodyPr wrap="square" rtlCol="0">
            <a:spAutoFit/>
          </a:bodyPr>
          <a:lstStyle/>
          <a:p>
            <a:pPr>
              <a:buFont typeface="Arial"/>
              <a:buChar char="•"/>
            </a:pPr>
            <a:r>
              <a:rPr lang="en-US" sz="3200" dirty="0" smtClean="0">
                <a:latin typeface="Arial" panose="020B0604020202020204" pitchFamily="34" charset="0"/>
                <a:cs typeface="Arial" panose="020B0604020202020204" pitchFamily="34" charset="0"/>
              </a:rPr>
              <a:t>Program of Inquiry/POI (PYP)</a:t>
            </a:r>
          </a:p>
          <a:p>
            <a:pPr>
              <a:buFont typeface="Arial"/>
              <a:buChar char="•"/>
            </a:pPr>
            <a:r>
              <a:rPr lang="en-US" sz="3200" dirty="0" smtClean="0">
                <a:latin typeface="Arial" panose="020B0604020202020204" pitchFamily="34" charset="0"/>
                <a:cs typeface="Arial" panose="020B0604020202020204" pitchFamily="34" charset="0"/>
              </a:rPr>
              <a:t>Math</a:t>
            </a:r>
          </a:p>
          <a:p>
            <a:pPr>
              <a:buFont typeface="Arial"/>
              <a:buChar char="•"/>
            </a:pPr>
            <a:r>
              <a:rPr lang="en-US" sz="3200" dirty="0" smtClean="0">
                <a:latin typeface="Arial" panose="020B0604020202020204" pitchFamily="34" charset="0"/>
                <a:cs typeface="Arial" panose="020B0604020202020204" pitchFamily="34" charset="0"/>
              </a:rPr>
              <a:t>English/Language Arts</a:t>
            </a:r>
          </a:p>
          <a:p>
            <a:pPr>
              <a:buFont typeface="Arial"/>
              <a:buChar char="•"/>
            </a:pPr>
            <a:r>
              <a:rPr lang="en-US" sz="3200" dirty="0" smtClean="0">
                <a:latin typeface="Arial" panose="020B0604020202020204" pitchFamily="34" charset="0"/>
                <a:cs typeface="Arial" panose="020B0604020202020204" pitchFamily="34" charset="0"/>
              </a:rPr>
              <a:t>Phonics</a:t>
            </a:r>
          </a:p>
          <a:p>
            <a:pPr>
              <a:buFont typeface="Arial"/>
              <a:buChar char="•"/>
            </a:pPr>
            <a:r>
              <a:rPr lang="en-US" sz="3200" dirty="0" smtClean="0">
                <a:latin typeface="Arial" panose="020B0604020202020204" pitchFamily="34" charset="0"/>
                <a:cs typeface="Arial" panose="020B0604020202020204" pitchFamily="34" charset="0"/>
              </a:rPr>
              <a:t>P50 (50 minutes of fun and engaging mathematics instruction)</a:t>
            </a:r>
          </a:p>
          <a:p>
            <a:pPr>
              <a:buFont typeface="Arial"/>
              <a:buChar char="•"/>
            </a:pPr>
            <a:r>
              <a:rPr lang="en-US" sz="3200" dirty="0" smtClean="0">
                <a:latin typeface="Arial" panose="020B0604020202020204" pitchFamily="34" charset="0"/>
                <a:cs typeface="Arial" panose="020B0604020202020204" pitchFamily="34" charset="0"/>
              </a:rPr>
              <a:t>Specials (PE, Keyboarding, Art, and Music)</a:t>
            </a:r>
            <a:endParaRPr lang="en-US" sz="3200" dirty="0">
              <a:latin typeface="Arial" panose="020B0604020202020204" pitchFamily="34" charset="0"/>
              <a:cs typeface="Arial" panose="020B0604020202020204" pitchFamily="34" charset="0"/>
            </a:endParaRPr>
          </a:p>
        </p:txBody>
      </p:sp>
      <p:sp>
        <p:nvSpPr>
          <p:cNvPr id="3" name="Rectangle 2"/>
          <p:cNvSpPr/>
          <p:nvPr/>
        </p:nvSpPr>
        <p:spPr>
          <a:xfrm>
            <a:off x="0" y="83130"/>
            <a:ext cx="9144000" cy="1369606"/>
          </a:xfrm>
          <a:prstGeom prst="rect">
            <a:avLst/>
          </a:prstGeom>
          <a:noFill/>
        </p:spPr>
        <p:txBody>
          <a:bodyPr wrap="square">
            <a:spAutoFit/>
          </a:bodyPr>
          <a:lstStyle/>
          <a:p>
            <a:pPr algn="ctr">
              <a:defRPr/>
            </a:pPr>
            <a:r>
              <a:rPr lang="en-US" sz="80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Class Subjects</a:t>
            </a:r>
            <a:endParaRPr lang="en-US" sz="80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spTree>
    <p:extLst>
      <p:ext uri="{BB962C8B-B14F-4D97-AF65-F5344CB8AC3E}">
        <p14:creationId xmlns:p14="http://schemas.microsoft.com/office/powerpoint/2010/main" val="2704484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83130"/>
            <a:ext cx="9144000" cy="1200329"/>
          </a:xfrm>
          <a:prstGeom prst="rect">
            <a:avLst/>
          </a:prstGeom>
          <a:noFill/>
        </p:spPr>
        <p:txBody>
          <a:bodyPr wrap="square">
            <a:spAutoFit/>
          </a:bodyPr>
          <a:lstStyle/>
          <a:p>
            <a:pPr algn="ctr">
              <a:defRPr/>
            </a:pPr>
            <a:r>
              <a:rPr lang="en-US" sz="7200" dirty="0" smtClean="0">
                <a:ln w="28575">
                  <a:solidFill>
                    <a:schemeClr val="bg1"/>
                  </a:solidFill>
                </a:ln>
                <a:solidFill>
                  <a:srgbClr val="FF3399"/>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rPr>
              <a:t>Phonics </a:t>
            </a:r>
            <a:endParaRPr lang="en-US" sz="7200" dirty="0">
              <a:ln w="28575">
                <a:solidFill>
                  <a:schemeClr val="bg1"/>
                </a:solidFill>
              </a:ln>
              <a:solidFill>
                <a:srgbClr val="00E3DE"/>
              </a:solidFill>
              <a:effectLst>
                <a:outerShdw blurRad="38100" dist="19050" dir="2700000" algn="tl" rotWithShape="0">
                  <a:schemeClr val="dk1">
                    <a:alpha val="40000"/>
                  </a:schemeClr>
                </a:outerShdw>
              </a:effectLst>
              <a:latin typeface="Arial" panose="020B0604020202020204" pitchFamily="34" charset="0"/>
              <a:ea typeface="KBTropicalVACATION" panose="02000603000000000000" pitchFamily="2" charset="0"/>
              <a:cs typeface="Arial" panose="020B0604020202020204" pitchFamily="34" charset="0"/>
            </a:endParaRPr>
          </a:p>
        </p:txBody>
      </p:sp>
      <p:sp>
        <p:nvSpPr>
          <p:cNvPr id="5" name="Rectangle 4"/>
          <p:cNvSpPr/>
          <p:nvPr/>
        </p:nvSpPr>
        <p:spPr>
          <a:xfrm>
            <a:off x="0" y="1876442"/>
            <a:ext cx="6858000" cy="4708981"/>
          </a:xfrm>
          <a:prstGeom prst="rect">
            <a:avLst/>
          </a:prstGeom>
        </p:spPr>
        <p:txBody>
          <a:bodyPr wrap="square">
            <a:spAutoFit/>
          </a:bodyPr>
          <a:lstStyle/>
          <a:p>
            <a:r>
              <a:rPr lang="en-US" sz="2000" dirty="0" smtClean="0"/>
              <a:t>Phonics First Reading and Spelling system, an International Multisensory Structured Language Education Council (IMSLEC) Accredited multi-sensory learning program, is a multisensory, systematic, structured, sequential, phonics-based, direct-instruction approach to teaching readers.</a:t>
            </a:r>
          </a:p>
          <a:p>
            <a:endParaRPr lang="en-US" sz="2000" dirty="0" smtClean="0"/>
          </a:p>
          <a:p>
            <a:r>
              <a:rPr lang="en-US" sz="2000" dirty="0" smtClean="0"/>
              <a:t>Rooted in the Orton-</a:t>
            </a:r>
            <a:r>
              <a:rPr lang="en-US" sz="2000" dirty="0" err="1" smtClean="0"/>
              <a:t>Gillingham</a:t>
            </a:r>
            <a:r>
              <a:rPr lang="en-US" sz="2000" dirty="0" smtClean="0"/>
              <a:t> principles of instruction, Phonics First uses scientifically research-based learning strategies to teach students systematic processes for decoding (reading) and encoding (spelling). Students who use the Phonics First system make significant gains in reading and spelling while building a lifelong understanding of the structure of language.</a:t>
            </a:r>
          </a:p>
          <a:p>
            <a:endParaRPr lang="en-US" sz="2000" dirty="0" smtClean="0"/>
          </a:p>
          <a:p>
            <a:r>
              <a:rPr lang="en-US" sz="2000" dirty="0" smtClean="0"/>
              <a:t>Example of OG 3 Part Drill: </a:t>
            </a:r>
            <a:r>
              <a:rPr lang="en-US" sz="2000" dirty="0" smtClean="0">
                <a:hlinkClick r:id="rId3" action="ppaction://hlinkfile"/>
              </a:rPr>
              <a:t>3 Part Drill</a:t>
            </a:r>
            <a:endParaRPr lang="en-US" sz="2000" dirty="0" smtClean="0"/>
          </a:p>
          <a:p>
            <a:endParaRPr lang="en-US" sz="2000" dirty="0"/>
          </a:p>
        </p:txBody>
      </p:sp>
    </p:spTree>
    <p:extLst>
      <p:ext uri="{BB962C8B-B14F-4D97-AF65-F5344CB8AC3E}">
        <p14:creationId xmlns:p14="http://schemas.microsoft.com/office/powerpoint/2010/main" val="3195415657"/>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6268</TotalTime>
  <Words>1909</Words>
  <Application>Microsoft Office PowerPoint</Application>
  <PresentationFormat>On-screen Show (4:3)</PresentationFormat>
  <Paragraphs>189</Paragraphs>
  <Slides>29</Slides>
  <Notes>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Cambria</vt:lpstr>
      <vt:lpstr>Comic Sans MS</vt:lpstr>
      <vt:lpstr>Impact</vt:lpstr>
      <vt:lpstr>KBTropicalVACATION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About Mrs.Shepherd and Ms. Beauchamps</vt:lpstr>
      <vt:lpstr>PowerPoint Presentation</vt:lpstr>
      <vt:lpstr>PowerPoint Presentation</vt:lpstr>
      <vt:lpstr>PowerPoint Presentation</vt:lpstr>
      <vt:lpstr>Music Curriculum</vt:lpstr>
      <vt:lpstr>Keyboarding Without  Tears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Salazar</dc:creator>
  <cp:lastModifiedBy>Christen Ramo</cp:lastModifiedBy>
  <cp:revision>22</cp:revision>
  <dcterms:created xsi:type="dcterms:W3CDTF">2019-08-12T01:09:05Z</dcterms:created>
  <dcterms:modified xsi:type="dcterms:W3CDTF">2019-08-13T18:38:25Z</dcterms:modified>
</cp:coreProperties>
</file>