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Lst>
  <p:notesMasterIdLst>
    <p:notesMasterId r:id="rId13"/>
  </p:notesMasterIdLst>
  <p:sldIdLst>
    <p:sldId id="257" r:id="rId2"/>
    <p:sldId id="258" r:id="rId3"/>
    <p:sldId id="259" r:id="rId4"/>
    <p:sldId id="260" r:id="rId5"/>
    <p:sldId id="261" r:id="rId6"/>
    <p:sldId id="262" r:id="rId7"/>
    <p:sldId id="263" r:id="rId8"/>
    <p:sldId id="264" r:id="rId9"/>
    <p:sldId id="265" r:id="rId10"/>
    <p:sldId id="266" r:id="rId11"/>
    <p:sldId id="267"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16" d="100"/>
          <a:sy n="116" d="100"/>
        </p:scale>
        <p:origin x="490"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5dc8202e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g5dc8202e8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5dc8202e85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g5dc8202e85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5dc8202e85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g5dc8202e85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5dc8202e85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g5dc8202e8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5dc8202e85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g5dc8202e85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dc8202e8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g5dc8202e85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5dc8202e8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g5dc8202e8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5dc8202e85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g5dc8202e85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5dc8202e85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g5dc8202e85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5dc8202e85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g5dc8202e85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5dc8202e85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g5dc8202e85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685800" y="841772"/>
            <a:ext cx="7772400" cy="1790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8" name="Google Shape;58;p14"/>
          <p:cNvSpPr txBox="1">
            <a:spLocks noGrp="1"/>
          </p:cNvSpPr>
          <p:nvPr>
            <p:ph type="subTitle" idx="1"/>
          </p:nvPr>
        </p:nvSpPr>
        <p:spPr>
          <a:xfrm>
            <a:off x="1143000" y="2701528"/>
            <a:ext cx="6858000" cy="12417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59" name="Google Shape;59;p14"/>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0" name="Google Shape;60;p1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1" name="Google Shape;61;p1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10000">
        <p:fade/>
      </p:transition>
    </mc:Choice>
    <mc:Fallback xmlns="">
      <p:transition spd="slow" advClick="0" advTm="1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5" name="Google Shape;115;p23"/>
          <p:cNvSpPr txBox="1">
            <a:spLocks noGrp="1"/>
          </p:cNvSpPr>
          <p:nvPr>
            <p:ph type="body" idx="1"/>
          </p:nvPr>
        </p:nvSpPr>
        <p:spPr>
          <a:xfrm rot="5400000">
            <a:off x="2940300" y="-942431"/>
            <a:ext cx="3263400" cy="78867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6" name="Google Shape;116;p23"/>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7" name="Google Shape;117;p2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8" name="Google Shape;118;p2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10000">
        <p:fade/>
      </p:transition>
    </mc:Choice>
    <mc:Fallback xmlns="">
      <p:transition spd="slow" advClick="0" advTm="1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5350050" y="1467544"/>
            <a:ext cx="4359000" cy="19716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1" name="Google Shape;121;p24"/>
          <p:cNvSpPr txBox="1">
            <a:spLocks noGrp="1"/>
          </p:cNvSpPr>
          <p:nvPr>
            <p:ph type="body" idx="1"/>
          </p:nvPr>
        </p:nvSpPr>
        <p:spPr>
          <a:xfrm rot="5400000">
            <a:off x="1349475" y="-447056"/>
            <a:ext cx="4359000" cy="58008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2" name="Google Shape;122;p24"/>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3" name="Google Shape;123;p2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4" name="Google Shape;124;p2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10000">
        <p:fade/>
      </p:transition>
    </mc:Choice>
    <mc:Fallback xmlns="">
      <p:transition spd="slow" advClick="0" advTm="1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15"/>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4" name="Google Shape;64;p15"/>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5" name="Google Shape;65;p15"/>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10000">
        <p:fade/>
      </p:transition>
    </mc:Choice>
    <mc:Fallback xmlns="">
      <p:transition spd="slow" advClick="0" advTm="1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8" name="Google Shape;68;p16"/>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9" name="Google Shape;69;p16"/>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0" name="Google Shape;70;p16"/>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1" name="Google Shape;71;p1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10000">
        <p:fade/>
      </p:transition>
    </mc:Choice>
    <mc:Fallback xmlns="">
      <p:transition spd="slow" advClick="0" advTm="1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623888" y="1282304"/>
            <a:ext cx="7886700" cy="21396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4" name="Google Shape;74;p17"/>
          <p:cNvSpPr txBox="1">
            <a:spLocks noGrp="1"/>
          </p:cNvSpPr>
          <p:nvPr>
            <p:ph type="body" idx="1"/>
          </p:nvPr>
        </p:nvSpPr>
        <p:spPr>
          <a:xfrm>
            <a:off x="623888" y="3442098"/>
            <a:ext cx="7886700" cy="11253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2400"/>
              <a:buNone/>
              <a:defRPr sz="2400">
                <a:solidFill>
                  <a:schemeClr val="dk1"/>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75" name="Google Shape;75;p17"/>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6" name="Google Shape;76;p17"/>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7" name="Google Shape;77;p1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10000">
        <p:fade/>
      </p:transition>
    </mc:Choice>
    <mc:Fallback xmlns="">
      <p:transition spd="slow" advClick="0" advTm="1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0" name="Google Shape;80;p18"/>
          <p:cNvSpPr txBox="1">
            <a:spLocks noGrp="1"/>
          </p:cNvSpPr>
          <p:nvPr>
            <p:ph type="body" idx="1"/>
          </p:nvPr>
        </p:nvSpPr>
        <p:spPr>
          <a:xfrm>
            <a:off x="628650" y="1369219"/>
            <a:ext cx="3886200" cy="32634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1" name="Google Shape;81;p18"/>
          <p:cNvSpPr txBox="1">
            <a:spLocks noGrp="1"/>
          </p:cNvSpPr>
          <p:nvPr>
            <p:ph type="body" idx="2"/>
          </p:nvPr>
        </p:nvSpPr>
        <p:spPr>
          <a:xfrm>
            <a:off x="4629150" y="1369219"/>
            <a:ext cx="3886200" cy="32634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2" name="Google Shape;82;p18"/>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3" name="Google Shape;83;p18"/>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4" name="Google Shape;84;p18"/>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10000">
        <p:fade/>
      </p:transition>
    </mc:Choice>
    <mc:Fallback xmlns="">
      <p:transition spd="slow" advClick="0" advTm="1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629841" y="273844"/>
            <a:ext cx="7886700" cy="9942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7" name="Google Shape;87;p19"/>
          <p:cNvSpPr txBox="1">
            <a:spLocks noGrp="1"/>
          </p:cNvSpPr>
          <p:nvPr>
            <p:ph type="body" idx="1"/>
          </p:nvPr>
        </p:nvSpPr>
        <p:spPr>
          <a:xfrm>
            <a:off x="629842" y="1260872"/>
            <a:ext cx="3868200" cy="6180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88" name="Google Shape;88;p19"/>
          <p:cNvSpPr txBox="1">
            <a:spLocks noGrp="1"/>
          </p:cNvSpPr>
          <p:nvPr>
            <p:ph type="body" idx="2"/>
          </p:nvPr>
        </p:nvSpPr>
        <p:spPr>
          <a:xfrm>
            <a:off x="629842" y="1878806"/>
            <a:ext cx="3868200" cy="27633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9" name="Google Shape;89;p19"/>
          <p:cNvSpPr txBox="1">
            <a:spLocks noGrp="1"/>
          </p:cNvSpPr>
          <p:nvPr>
            <p:ph type="body" idx="3"/>
          </p:nvPr>
        </p:nvSpPr>
        <p:spPr>
          <a:xfrm>
            <a:off x="4629150" y="1260872"/>
            <a:ext cx="3887400" cy="6180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90" name="Google Shape;90;p19"/>
          <p:cNvSpPr txBox="1">
            <a:spLocks noGrp="1"/>
          </p:cNvSpPr>
          <p:nvPr>
            <p:ph type="body" idx="4"/>
          </p:nvPr>
        </p:nvSpPr>
        <p:spPr>
          <a:xfrm>
            <a:off x="4629150" y="1878806"/>
            <a:ext cx="3887400" cy="27633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1" name="Google Shape;91;p19"/>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2" name="Google Shape;92;p19"/>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3" name="Google Shape;93;p19"/>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10000">
        <p:fade/>
      </p:transition>
    </mc:Choice>
    <mc:Fallback xmlns="">
      <p:transition spd="slow" advClick="0" advTm="1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6" name="Google Shape;96;p20"/>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7" name="Google Shape;97;p20"/>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8" name="Google Shape;98;p20"/>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10000">
        <p:fade/>
      </p:transition>
    </mc:Choice>
    <mc:Fallback xmlns="">
      <p:transition spd="slow" advClick="0" advTm="1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629841" y="342900"/>
            <a:ext cx="2949300" cy="12003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1" name="Google Shape;101;p21"/>
          <p:cNvSpPr txBox="1">
            <a:spLocks noGrp="1"/>
          </p:cNvSpPr>
          <p:nvPr>
            <p:ph type="body" idx="1"/>
          </p:nvPr>
        </p:nvSpPr>
        <p:spPr>
          <a:xfrm>
            <a:off x="3887391" y="740569"/>
            <a:ext cx="4629300" cy="3655200"/>
          </a:xfrm>
          <a:prstGeom prst="rect">
            <a:avLst/>
          </a:prstGeom>
          <a:noFill/>
          <a:ln>
            <a:noFill/>
          </a:ln>
        </p:spPr>
        <p:txBody>
          <a:bodyPr spcFirstLastPara="1" wrap="square" lIns="91425" tIns="45700" rIns="91425" bIns="45700" anchor="t" anchorCtr="0">
            <a:no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02" name="Google Shape;102;p21"/>
          <p:cNvSpPr txBox="1">
            <a:spLocks noGrp="1"/>
          </p:cNvSpPr>
          <p:nvPr>
            <p:ph type="body" idx="2"/>
          </p:nvPr>
        </p:nvSpPr>
        <p:spPr>
          <a:xfrm>
            <a:off x="629841" y="1543050"/>
            <a:ext cx="2949300" cy="28587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03" name="Google Shape;103;p21"/>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4" name="Google Shape;104;p21"/>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5" name="Google Shape;105;p2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10000">
        <p:fade/>
      </p:transition>
    </mc:Choice>
    <mc:Fallback xmlns="">
      <p:transition spd="slow" advClick="0" advTm="1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629841" y="342900"/>
            <a:ext cx="2949300" cy="12003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8" name="Google Shape;108;p22"/>
          <p:cNvSpPr>
            <a:spLocks noGrp="1"/>
          </p:cNvSpPr>
          <p:nvPr>
            <p:ph type="pic" idx="2"/>
          </p:nvPr>
        </p:nvSpPr>
        <p:spPr>
          <a:xfrm>
            <a:off x="3887391" y="740569"/>
            <a:ext cx="4629300" cy="3655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9" name="Google Shape;109;p22"/>
          <p:cNvSpPr txBox="1">
            <a:spLocks noGrp="1"/>
          </p:cNvSpPr>
          <p:nvPr>
            <p:ph type="body" idx="1"/>
          </p:nvPr>
        </p:nvSpPr>
        <p:spPr>
          <a:xfrm>
            <a:off x="629841" y="1543050"/>
            <a:ext cx="2949300" cy="28587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10" name="Google Shape;110;p22"/>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1" name="Google Shape;111;p22"/>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2" name="Google Shape;112;p2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10000">
        <p:fade/>
      </p:transition>
    </mc:Choice>
    <mc:Fallback xmlns="">
      <p:transition spd="slow" advClick="0" advTm="1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mc:AlternateContent xmlns:mc="http://schemas.openxmlformats.org/markup-compatibility/2006" xmlns:p14="http://schemas.microsoft.com/office/powerpoint/2010/main">
    <mc:Choice Requires="p14">
      <p:transition spd="slow" p14:dur="1500" advClick="0" advTm="10000">
        <p:fade/>
      </p:transition>
    </mc:Choice>
    <mc:Fallback xmlns="">
      <p:transition spd="slow" advClick="0" advTm="10000">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hyperlink" Target="https://www.amazon.com/hz/wishlist/ls/3221EFCM4R4GC?ref_=wl_share" TargetMode="External"/><Relationship Id="rId4" Type="http://schemas.openxmlformats.org/officeDocument/2006/relationships/hyperlink" Target="mailto:christen.ramo@icsatlanta.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icsatlanta2ndgrade.edublogs.org" TargetMode="External"/><Relationship Id="rId5" Type="http://schemas.openxmlformats.org/officeDocument/2006/relationships/hyperlink" Target="mailto:christen.ramo@icsatlanta.org" TargetMode="External"/><Relationship Id="rId4" Type="http://schemas.openxmlformats.org/officeDocument/2006/relationships/hyperlink" Target="mailto:Josnil.Cruz@icsatlanta.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icsatlanta2ndgrade.edublogs.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clever.com/in/international-charter-school-of-atlanta874cb2e000143df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4"/>
        <p:cNvGrpSpPr/>
        <p:nvPr/>
      </p:nvGrpSpPr>
      <p:grpSpPr>
        <a:xfrm>
          <a:off x="0" y="0"/>
          <a:ext cx="0" cy="0"/>
          <a:chOff x="0" y="0"/>
          <a:chExt cx="0" cy="0"/>
        </a:xfrm>
      </p:grpSpPr>
      <p:sp>
        <p:nvSpPr>
          <p:cNvPr id="135" name="Google Shape;135;p26"/>
          <p:cNvSpPr txBox="1"/>
          <p:nvPr/>
        </p:nvSpPr>
        <p:spPr>
          <a:xfrm>
            <a:off x="1233054" y="3803072"/>
            <a:ext cx="6414600" cy="877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3500" b="0" i="0" u="none" strike="noStrike" cap="none">
                <a:solidFill>
                  <a:schemeClr val="lt1"/>
                </a:solidFill>
                <a:latin typeface="Arial"/>
                <a:ea typeface="Arial"/>
                <a:cs typeface="Arial"/>
                <a:sym typeface="Arial"/>
              </a:rPr>
              <a:t>Mrs. Ramo’s Second Grade </a:t>
            </a:r>
            <a:endParaRPr/>
          </a:p>
          <a:p>
            <a:pPr marL="0" marR="0" lvl="0" indent="0" algn="ctr" rtl="0">
              <a:spcBef>
                <a:spcPts val="0"/>
              </a:spcBef>
              <a:spcAft>
                <a:spcPts val="0"/>
              </a:spcAft>
              <a:buNone/>
            </a:pPr>
            <a:r>
              <a:rPr lang="en" sz="3500" b="0" i="0" u="none" strike="noStrike" cap="none">
                <a:solidFill>
                  <a:schemeClr val="lt1"/>
                </a:solidFill>
                <a:latin typeface="Arial"/>
                <a:ea typeface="Arial"/>
                <a:cs typeface="Arial"/>
                <a:sym typeface="Arial"/>
              </a:rPr>
              <a:t>3S1</a:t>
            </a:r>
            <a:endParaRPr sz="35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10000">
        <p:fade/>
      </p:transition>
    </mc:Choice>
    <mc:Fallback xmlns="">
      <p:transition spd="slow" advClick="0" advTm="10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188" name="Google Shape;188;p35"/>
          <p:cNvSpPr txBox="1"/>
          <p:nvPr/>
        </p:nvSpPr>
        <p:spPr>
          <a:xfrm>
            <a:off x="207815" y="1475509"/>
            <a:ext cx="6788700" cy="3024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800" dirty="0">
                <a:solidFill>
                  <a:schemeClr val="dk1"/>
                </a:solidFill>
                <a:latin typeface="Calibri"/>
                <a:ea typeface="Calibri"/>
                <a:cs typeface="Calibri"/>
                <a:sym typeface="Calibri"/>
              </a:rPr>
              <a:t>We need volunteers! If you would like to volunteer to be a room parent, volunteer for an event, etc, please let Mrs. Ramo know! Also, don’t forget to fill out all appropriate volunteer paperwork with the front office as well as complete the mandated reporter training. </a:t>
            </a:r>
            <a:endParaRPr sz="2800" dirty="0">
              <a:solidFill>
                <a:schemeClr val="dk1"/>
              </a:solidFill>
              <a:latin typeface="Cambria"/>
              <a:ea typeface="Cambria"/>
              <a:cs typeface="Cambria"/>
              <a:sym typeface="Cambria"/>
            </a:endParaRPr>
          </a:p>
        </p:txBody>
      </p:sp>
      <p:sp>
        <p:nvSpPr>
          <p:cNvPr id="189" name="Google Shape;189;p35"/>
          <p:cNvSpPr/>
          <p:nvPr/>
        </p:nvSpPr>
        <p:spPr>
          <a:xfrm>
            <a:off x="0" y="62348"/>
            <a:ext cx="9144000" cy="1027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8000">
                <a:solidFill>
                  <a:srgbClr val="FF3399"/>
                </a:solidFill>
                <a:latin typeface="Arial"/>
                <a:ea typeface="Arial"/>
                <a:cs typeface="Arial"/>
                <a:sym typeface="Arial"/>
              </a:rPr>
              <a:t>Volunteering</a:t>
            </a:r>
            <a:endParaRPr sz="8000">
              <a:solidFill>
                <a:srgbClr val="00E3DE"/>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10000">
        <p:fade/>
      </p:transition>
    </mc:Choice>
    <mc:Fallback xmlns="">
      <p:transition spd="slow" advClick="0" advTm="10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3"/>
        <p:cNvGrpSpPr/>
        <p:nvPr/>
      </p:nvGrpSpPr>
      <p:grpSpPr>
        <a:xfrm>
          <a:off x="0" y="0"/>
          <a:ext cx="0" cy="0"/>
          <a:chOff x="0" y="0"/>
          <a:chExt cx="0" cy="0"/>
        </a:xfrm>
      </p:grpSpPr>
      <p:sp>
        <p:nvSpPr>
          <p:cNvPr id="194" name="Google Shape;194;p36"/>
          <p:cNvSpPr txBox="1"/>
          <p:nvPr/>
        </p:nvSpPr>
        <p:spPr>
          <a:xfrm>
            <a:off x="362867" y="1475509"/>
            <a:ext cx="6157500" cy="2723700"/>
          </a:xfrm>
          <a:prstGeom prst="rect">
            <a:avLst/>
          </a:prstGeom>
          <a:noFill/>
          <a:ln>
            <a:noFill/>
          </a:ln>
        </p:spPr>
        <p:txBody>
          <a:bodyPr spcFirstLastPara="1" wrap="square" lIns="91425" tIns="45700" rIns="91425" bIns="45700" anchor="t" anchorCtr="0">
            <a:noAutofit/>
          </a:bodyPr>
          <a:lstStyle/>
          <a:p>
            <a:pPr marL="45720" marR="0" lvl="0" indent="-7618" algn="l" rtl="0">
              <a:spcBef>
                <a:spcPts val="0"/>
              </a:spcBef>
              <a:spcAft>
                <a:spcPts val="0"/>
              </a:spcAft>
              <a:buNone/>
            </a:pPr>
            <a:r>
              <a:rPr lang="en" sz="2300" dirty="0">
                <a:solidFill>
                  <a:schemeClr val="dk1"/>
                </a:solidFill>
                <a:latin typeface="Calibri"/>
                <a:ea typeface="Calibri"/>
                <a:cs typeface="Calibri"/>
                <a:sym typeface="Calibri"/>
              </a:rPr>
              <a:t>My email address is </a:t>
            </a:r>
            <a:r>
              <a:rPr lang="en" sz="2300" u="sng" dirty="0">
                <a:solidFill>
                  <a:schemeClr val="dk1"/>
                </a:solidFill>
                <a:latin typeface="Calibri"/>
                <a:ea typeface="Calibri"/>
                <a:cs typeface="Calibri"/>
                <a:sym typeface="Calibri"/>
                <a:hlinkClick r:id="rId4"/>
              </a:rPr>
              <a:t>christen.ramo@icsatlanta.org</a:t>
            </a:r>
            <a:r>
              <a:rPr lang="en" sz="2300" dirty="0">
                <a:solidFill>
                  <a:schemeClr val="dk1"/>
                </a:solidFill>
                <a:latin typeface="Calibri"/>
                <a:ea typeface="Calibri"/>
                <a:cs typeface="Calibri"/>
                <a:sym typeface="Calibri"/>
              </a:rPr>
              <a:t> - please allow 24-48 hours for a response. </a:t>
            </a:r>
            <a:endParaRPr dirty="0"/>
          </a:p>
          <a:p>
            <a:pPr marL="45720" marR="0" lvl="0" indent="-7618" algn="l" rtl="0">
              <a:spcBef>
                <a:spcPts val="0"/>
              </a:spcBef>
              <a:spcAft>
                <a:spcPts val="0"/>
              </a:spcAft>
              <a:buNone/>
            </a:pPr>
            <a:endParaRPr sz="2300" dirty="0">
              <a:solidFill>
                <a:schemeClr val="dk1"/>
              </a:solidFill>
              <a:latin typeface="Calibri"/>
              <a:ea typeface="Calibri"/>
              <a:cs typeface="Calibri"/>
              <a:sym typeface="Calibri"/>
            </a:endParaRPr>
          </a:p>
          <a:p>
            <a:pPr marL="45720" marR="0" lvl="0" indent="-7618" algn="l" rtl="0">
              <a:spcBef>
                <a:spcPts val="0"/>
              </a:spcBef>
              <a:spcAft>
                <a:spcPts val="0"/>
              </a:spcAft>
              <a:buNone/>
            </a:pPr>
            <a:r>
              <a:rPr lang="en" sz="2300" dirty="0">
                <a:solidFill>
                  <a:schemeClr val="dk1"/>
                </a:solidFill>
                <a:latin typeface="Calibri"/>
                <a:ea typeface="Calibri"/>
                <a:cs typeface="Calibri"/>
                <a:sym typeface="Calibri"/>
              </a:rPr>
              <a:t>If you would like to make a donation to our classroom, lease visit my Amazon WishList: </a:t>
            </a:r>
            <a:r>
              <a:rPr lang="en" sz="2300" u="sng" dirty="0">
                <a:solidFill>
                  <a:schemeClr val="dk1"/>
                </a:solidFill>
                <a:latin typeface="Calibri"/>
                <a:ea typeface="Calibri"/>
                <a:cs typeface="Calibri"/>
                <a:sym typeface="Calibri"/>
                <a:hlinkClick r:id="rId5"/>
              </a:rPr>
              <a:t>https://www.amazon.com/hz/wishlist/ls/3221EFCM4R4GC?ref_=wl_share</a:t>
            </a:r>
            <a:endParaRPr sz="2300" dirty="0">
              <a:solidFill>
                <a:schemeClr val="dk1"/>
              </a:solidFill>
              <a:latin typeface="Calibri"/>
              <a:ea typeface="Calibri"/>
              <a:cs typeface="Calibri"/>
              <a:sym typeface="Calibri"/>
            </a:endParaRPr>
          </a:p>
          <a:p>
            <a:pPr marL="45720" marR="0" lvl="0" indent="-7618" algn="l" rtl="0">
              <a:spcBef>
                <a:spcPts val="0"/>
              </a:spcBef>
              <a:spcAft>
                <a:spcPts val="0"/>
              </a:spcAft>
              <a:buNone/>
            </a:pPr>
            <a:endParaRPr sz="2300" dirty="0">
              <a:solidFill>
                <a:schemeClr val="dk1"/>
              </a:solidFill>
              <a:latin typeface="Calibri"/>
              <a:ea typeface="Calibri"/>
              <a:cs typeface="Calibri"/>
              <a:sym typeface="Calibri"/>
            </a:endParaRPr>
          </a:p>
          <a:p>
            <a:pPr marL="45720" marR="0" lvl="0" indent="-7618" algn="l" rtl="0">
              <a:spcBef>
                <a:spcPts val="0"/>
              </a:spcBef>
              <a:spcAft>
                <a:spcPts val="0"/>
              </a:spcAft>
              <a:buNone/>
            </a:pPr>
            <a:r>
              <a:rPr lang="en" sz="2300" dirty="0">
                <a:solidFill>
                  <a:schemeClr val="dk1"/>
                </a:solidFill>
                <a:latin typeface="Calibri"/>
                <a:ea typeface="Calibri"/>
                <a:cs typeface="Calibri"/>
                <a:sym typeface="Calibri"/>
              </a:rPr>
              <a:t>Our Curriculum Night will be Tuesday, August 13, 6:30PM (Parents only – no children).</a:t>
            </a:r>
            <a:endParaRPr sz="2300" dirty="0">
              <a:solidFill>
                <a:schemeClr val="dk1"/>
              </a:solidFill>
              <a:latin typeface="Calibri"/>
              <a:ea typeface="Calibri"/>
              <a:cs typeface="Calibri"/>
              <a:sym typeface="Calibri"/>
            </a:endParaRPr>
          </a:p>
        </p:txBody>
      </p:sp>
      <p:sp>
        <p:nvSpPr>
          <p:cNvPr id="195" name="Google Shape;195;p36"/>
          <p:cNvSpPr/>
          <p:nvPr/>
        </p:nvSpPr>
        <p:spPr>
          <a:xfrm>
            <a:off x="0" y="62348"/>
            <a:ext cx="91440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6600">
                <a:solidFill>
                  <a:srgbClr val="FF3399"/>
                </a:solidFill>
                <a:latin typeface="Arial"/>
                <a:ea typeface="Arial"/>
                <a:cs typeface="Arial"/>
                <a:sym typeface="Arial"/>
              </a:rPr>
              <a:t>Last, but Not Least...</a:t>
            </a:r>
            <a:endParaRPr sz="6600">
              <a:solidFill>
                <a:srgbClr val="00E3DE"/>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10000">
        <p:fade/>
      </p:transition>
    </mc:Choice>
    <mc:Fallback xmlns="">
      <p:transition spd="slow" advClick="0" advTm="10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9"/>
        <p:cNvGrpSpPr/>
        <p:nvPr/>
      </p:nvGrpSpPr>
      <p:grpSpPr>
        <a:xfrm>
          <a:off x="0" y="0"/>
          <a:ext cx="0" cy="0"/>
          <a:chOff x="0" y="0"/>
          <a:chExt cx="0" cy="0"/>
        </a:xfrm>
      </p:grpSpPr>
      <p:sp>
        <p:nvSpPr>
          <p:cNvPr id="140" name="Google Shape;140;p27"/>
          <p:cNvSpPr txBox="1"/>
          <p:nvPr/>
        </p:nvSpPr>
        <p:spPr>
          <a:xfrm>
            <a:off x="0" y="1335311"/>
            <a:ext cx="5098500" cy="3845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800" b="0" i="0" u="none" strike="noStrike" cap="none" dirty="0">
                <a:solidFill>
                  <a:schemeClr val="dk1"/>
                </a:solidFill>
                <a:latin typeface="Arial"/>
                <a:ea typeface="Arial"/>
                <a:cs typeface="Arial"/>
                <a:sym typeface="Arial"/>
              </a:rPr>
              <a:t>I have been teaching in different capacities for 14 years. I have my Bachelor’s degree in Child and Family Development and my Master’s Degree in Elementary Education. I have 3 beautiful children (Madelyn 11, Isabel 9, and Grayson 4) and a husband (Devin 36). We have an old man dog named Raja and a crazy puppy named Millie. We also have a leopard-spotted gecko named Rigby, a cat named Playdough, and a fish named fish. I love to shop, talk, garden, drink coffee, and cheer on the Dawgs! </a:t>
            </a:r>
            <a:endParaRPr sz="1800" b="0" i="0" u="none" strike="noStrike" cap="none" dirty="0">
              <a:solidFill>
                <a:schemeClr val="dk1"/>
              </a:solidFill>
              <a:latin typeface="Arial"/>
              <a:ea typeface="Arial"/>
              <a:cs typeface="Arial"/>
              <a:sym typeface="Arial"/>
            </a:endParaRPr>
          </a:p>
        </p:txBody>
      </p:sp>
      <p:sp>
        <p:nvSpPr>
          <p:cNvPr id="141" name="Google Shape;141;p27"/>
          <p:cNvSpPr/>
          <p:nvPr/>
        </p:nvSpPr>
        <p:spPr>
          <a:xfrm>
            <a:off x="0" y="62348"/>
            <a:ext cx="9144000" cy="992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8000" b="0" i="0" u="none" strike="noStrike" cap="none">
                <a:solidFill>
                  <a:srgbClr val="FF3399"/>
                </a:solidFill>
                <a:latin typeface="Arial"/>
                <a:ea typeface="Arial"/>
                <a:cs typeface="Arial"/>
                <a:sym typeface="Arial"/>
              </a:rPr>
              <a:t>About Mrs. Ramo</a:t>
            </a:r>
            <a:endParaRPr sz="8000" b="0" i="0" u="none" strike="noStrike" cap="none">
              <a:solidFill>
                <a:srgbClr val="00E3DE"/>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10000">
        <p:fade/>
      </p:transition>
    </mc:Choice>
    <mc:Fallback xmlns="">
      <p:transition spd="slow" advClick="0" advTm="10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5"/>
        <p:cNvGrpSpPr/>
        <p:nvPr/>
      </p:nvGrpSpPr>
      <p:grpSpPr>
        <a:xfrm>
          <a:off x="0" y="0"/>
          <a:ext cx="0" cy="0"/>
          <a:chOff x="0" y="0"/>
          <a:chExt cx="0" cy="0"/>
        </a:xfrm>
      </p:grpSpPr>
      <p:sp>
        <p:nvSpPr>
          <p:cNvPr id="146" name="Google Shape;146;p28"/>
          <p:cNvSpPr txBox="1"/>
          <p:nvPr/>
        </p:nvSpPr>
        <p:spPr>
          <a:xfrm>
            <a:off x="207816" y="1475509"/>
            <a:ext cx="6040500" cy="2896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800" b="0" i="0" u="none" strike="noStrike" cap="none" dirty="0">
                <a:solidFill>
                  <a:schemeClr val="dk1"/>
                </a:solidFill>
                <a:sym typeface="Arial"/>
              </a:rPr>
              <a:t>I’ve been teaching for 11 years. I taught Pre-K, Kindergarten, and 2nd</a:t>
            </a:r>
            <a:endParaRPr sz="2800" dirty="0"/>
          </a:p>
          <a:p>
            <a:pPr marL="0" marR="0" lvl="0" indent="0" algn="ctr" rtl="0">
              <a:spcBef>
                <a:spcPts val="0"/>
              </a:spcBef>
              <a:spcAft>
                <a:spcPts val="0"/>
              </a:spcAft>
              <a:buNone/>
            </a:pPr>
            <a:r>
              <a:rPr lang="en" sz="2800" b="0" i="0" u="none" strike="noStrike" cap="none" dirty="0">
                <a:solidFill>
                  <a:schemeClr val="dk1"/>
                </a:solidFill>
                <a:sym typeface="Arial"/>
              </a:rPr>
              <a:t>Grade. I taught in immersion, multi-age, and inclusion classrooms. I have a Master Degree in Education.</a:t>
            </a:r>
            <a:endParaRPr sz="2800" b="0" i="0" u="none" strike="noStrike" cap="none" dirty="0">
              <a:solidFill>
                <a:schemeClr val="dk1"/>
              </a:solidFill>
              <a:sym typeface="Arial"/>
            </a:endParaRPr>
          </a:p>
        </p:txBody>
      </p:sp>
      <p:sp>
        <p:nvSpPr>
          <p:cNvPr id="147" name="Google Shape;147;p28"/>
          <p:cNvSpPr/>
          <p:nvPr/>
        </p:nvSpPr>
        <p:spPr>
          <a:xfrm>
            <a:off x="0" y="62348"/>
            <a:ext cx="9144000" cy="1027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8000" b="0" i="0" u="none" strike="noStrike" cap="none">
                <a:solidFill>
                  <a:srgbClr val="FF3399"/>
                </a:solidFill>
                <a:latin typeface="Arial"/>
                <a:ea typeface="Arial"/>
                <a:cs typeface="Arial"/>
                <a:sym typeface="Arial"/>
              </a:rPr>
              <a:t>About Mrs. Cruz</a:t>
            </a:r>
            <a:endParaRPr sz="8000" b="0" i="0" u="none" strike="noStrike" cap="none">
              <a:solidFill>
                <a:srgbClr val="00E3DE"/>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10000">
        <p:fade/>
      </p:transition>
    </mc:Choice>
    <mc:Fallback xmlns="">
      <p:transition spd="slow" advClick="0" advTm="10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1"/>
        <p:cNvGrpSpPr/>
        <p:nvPr/>
      </p:nvGrpSpPr>
      <p:grpSpPr>
        <a:xfrm>
          <a:off x="0" y="0"/>
          <a:ext cx="0" cy="0"/>
          <a:chOff x="0" y="0"/>
          <a:chExt cx="0" cy="0"/>
        </a:xfrm>
      </p:grpSpPr>
      <p:sp>
        <p:nvSpPr>
          <p:cNvPr id="152" name="Google Shape;152;p29"/>
          <p:cNvSpPr txBox="1"/>
          <p:nvPr/>
        </p:nvSpPr>
        <p:spPr>
          <a:xfrm>
            <a:off x="207816" y="1475509"/>
            <a:ext cx="5888100" cy="2977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000" b="0" i="0" u="none" strike="noStrike" cap="none" dirty="0">
                <a:solidFill>
                  <a:schemeClr val="dk1"/>
                </a:solidFill>
                <a:sym typeface="Arial"/>
              </a:rPr>
              <a:t>Mrs. Cruz: </a:t>
            </a:r>
            <a:r>
              <a:rPr lang="en" sz="2000" b="0" i="0" u="sng" strike="noStrike" cap="none" dirty="0">
                <a:solidFill>
                  <a:schemeClr val="dk1"/>
                </a:solidFill>
                <a:sym typeface="Arial"/>
                <a:hlinkClick r:id="rId4"/>
              </a:rPr>
              <a:t>Josnil.Cruz@icsatlanta.org</a:t>
            </a:r>
            <a:endParaRPr sz="2000" b="0" i="0" u="none" strike="noStrike" cap="none" dirty="0">
              <a:solidFill>
                <a:schemeClr val="dk1"/>
              </a:solidFill>
              <a:sym typeface="Arial"/>
            </a:endParaRPr>
          </a:p>
          <a:p>
            <a:pPr marL="0" marR="0" lvl="0" indent="0" algn="ctr" rtl="0">
              <a:spcBef>
                <a:spcPts val="0"/>
              </a:spcBef>
              <a:spcAft>
                <a:spcPts val="0"/>
              </a:spcAft>
              <a:buNone/>
            </a:pPr>
            <a:endParaRPr sz="2000" b="0" i="0" u="none" strike="noStrike" cap="none" dirty="0">
              <a:solidFill>
                <a:schemeClr val="dk1"/>
              </a:solidFill>
              <a:sym typeface="Arial"/>
            </a:endParaRPr>
          </a:p>
          <a:p>
            <a:pPr marL="0" marR="0" lvl="0" indent="0" algn="ctr" rtl="0">
              <a:spcBef>
                <a:spcPts val="0"/>
              </a:spcBef>
              <a:spcAft>
                <a:spcPts val="0"/>
              </a:spcAft>
              <a:buNone/>
            </a:pPr>
            <a:r>
              <a:rPr lang="en" sz="2000" b="0" i="0" u="none" strike="noStrike" cap="none" dirty="0">
                <a:solidFill>
                  <a:schemeClr val="dk1"/>
                </a:solidFill>
                <a:sym typeface="Arial"/>
              </a:rPr>
              <a:t>Mrs. Ramo: </a:t>
            </a:r>
            <a:r>
              <a:rPr lang="en" sz="2000" b="0" i="0" u="sng" strike="noStrike" cap="none" dirty="0">
                <a:solidFill>
                  <a:schemeClr val="dk1"/>
                </a:solidFill>
                <a:sym typeface="Arial"/>
                <a:hlinkClick r:id="rId5"/>
              </a:rPr>
              <a:t>christen.ramo@icsatlanta.org</a:t>
            </a:r>
            <a:r>
              <a:rPr lang="en" sz="2000" b="0" i="0" u="none" strike="noStrike" cap="none" dirty="0">
                <a:solidFill>
                  <a:schemeClr val="dk1"/>
                </a:solidFill>
                <a:sym typeface="Arial"/>
              </a:rPr>
              <a:t> </a:t>
            </a:r>
            <a:endParaRPr sz="2000" dirty="0"/>
          </a:p>
          <a:p>
            <a:pPr marL="0" marR="0" lvl="0" indent="0" algn="ctr" rtl="0">
              <a:spcBef>
                <a:spcPts val="0"/>
              </a:spcBef>
              <a:spcAft>
                <a:spcPts val="0"/>
              </a:spcAft>
              <a:buNone/>
            </a:pPr>
            <a:endParaRPr sz="2000" b="0" i="0" u="none" strike="noStrike" cap="none" dirty="0">
              <a:solidFill>
                <a:schemeClr val="dk1"/>
              </a:solidFill>
              <a:sym typeface="Arial"/>
            </a:endParaRPr>
          </a:p>
          <a:p>
            <a:pPr marL="0" marR="0" lvl="0" indent="0" algn="ctr" rtl="0">
              <a:spcBef>
                <a:spcPts val="0"/>
              </a:spcBef>
              <a:spcAft>
                <a:spcPts val="0"/>
              </a:spcAft>
              <a:buNone/>
            </a:pPr>
            <a:r>
              <a:rPr lang="en" sz="2000" b="0" i="0" u="none" strike="noStrike" cap="none" dirty="0">
                <a:solidFill>
                  <a:schemeClr val="dk1"/>
                </a:solidFill>
                <a:sym typeface="Arial"/>
              </a:rPr>
              <a:t>Blog: You can access all grade level blogs at </a:t>
            </a:r>
            <a:r>
              <a:rPr lang="en" sz="2000" b="0" i="0" u="sng" strike="noStrike" cap="none" dirty="0">
                <a:solidFill>
                  <a:schemeClr val="dk1"/>
                </a:solidFill>
                <a:sym typeface="Arial"/>
                <a:hlinkClick r:id="rId6"/>
              </a:rPr>
              <a:t>icsatlanta2ndgrade.edublogs.org</a:t>
            </a:r>
            <a:r>
              <a:rPr lang="en" sz="2000" b="0" i="0" u="none" strike="noStrike" cap="none" dirty="0">
                <a:solidFill>
                  <a:schemeClr val="dk1"/>
                </a:solidFill>
                <a:sym typeface="Arial"/>
              </a:rPr>
              <a:t> </a:t>
            </a:r>
            <a:endParaRPr sz="2000" b="0" i="0" u="none" strike="noStrike" cap="none" dirty="0">
              <a:solidFill>
                <a:schemeClr val="dk1"/>
              </a:solidFill>
              <a:sym typeface="Arial"/>
            </a:endParaRPr>
          </a:p>
        </p:txBody>
      </p:sp>
      <p:sp>
        <p:nvSpPr>
          <p:cNvPr id="153" name="Google Shape;153;p29"/>
          <p:cNvSpPr/>
          <p:nvPr/>
        </p:nvSpPr>
        <p:spPr>
          <a:xfrm>
            <a:off x="0" y="62348"/>
            <a:ext cx="9144000" cy="1027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8000" b="0" i="0" u="none" strike="noStrike" cap="none">
                <a:solidFill>
                  <a:srgbClr val="FF3399"/>
                </a:solidFill>
                <a:latin typeface="Arial"/>
                <a:ea typeface="Arial"/>
                <a:cs typeface="Arial"/>
                <a:sym typeface="Arial"/>
              </a:rPr>
              <a:t>Communication</a:t>
            </a:r>
            <a:endParaRPr sz="8000" b="0" i="0" u="none" strike="noStrike" cap="none">
              <a:solidFill>
                <a:srgbClr val="00E3DE"/>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10000">
        <p:fade/>
      </p:transition>
    </mc:Choice>
    <mc:Fallback xmlns="">
      <p:transition spd="slow" advClick="0" advTm="10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7"/>
        <p:cNvGrpSpPr/>
        <p:nvPr/>
      </p:nvGrpSpPr>
      <p:grpSpPr>
        <a:xfrm>
          <a:off x="0" y="0"/>
          <a:ext cx="0" cy="0"/>
          <a:chOff x="0" y="0"/>
          <a:chExt cx="0" cy="0"/>
        </a:xfrm>
      </p:grpSpPr>
      <p:sp>
        <p:nvSpPr>
          <p:cNvPr id="158" name="Google Shape;158;p30"/>
          <p:cNvSpPr txBox="1"/>
          <p:nvPr/>
        </p:nvSpPr>
        <p:spPr>
          <a:xfrm>
            <a:off x="136077" y="1394848"/>
            <a:ext cx="6452400" cy="370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600" b="0" i="0" u="none" strike="noStrike" cap="none" dirty="0">
                <a:solidFill>
                  <a:schemeClr val="dk1"/>
                </a:solidFill>
                <a:sym typeface="Arial"/>
              </a:rPr>
              <a:t>The </a:t>
            </a:r>
            <a:r>
              <a:rPr lang="en" sz="1600" b="1" i="0" u="none" strike="noStrike" cap="none" dirty="0">
                <a:solidFill>
                  <a:schemeClr val="dk1"/>
                </a:solidFill>
                <a:sym typeface="Arial"/>
              </a:rPr>
              <a:t>agenda</a:t>
            </a:r>
            <a:r>
              <a:rPr lang="en" sz="1600" b="0" i="0" u="none" strike="noStrike" cap="none" dirty="0">
                <a:solidFill>
                  <a:schemeClr val="dk1"/>
                </a:solidFill>
                <a:sym typeface="Arial"/>
              </a:rPr>
              <a:t> will be used for daily communications (e.g. to inform your child’s teacher about a Dr. appointment the next day, to let the teacher know about a change in transportation, etc).</a:t>
            </a:r>
            <a:endParaRPr sz="1600" dirty="0"/>
          </a:p>
          <a:p>
            <a:pPr marL="0" marR="0" lvl="0" indent="0" algn="l" rtl="0">
              <a:spcBef>
                <a:spcPts val="0"/>
              </a:spcBef>
              <a:spcAft>
                <a:spcPts val="0"/>
              </a:spcAft>
              <a:buNone/>
            </a:pPr>
            <a:r>
              <a:rPr lang="en" sz="1600" dirty="0">
                <a:solidFill>
                  <a:schemeClr val="dk1"/>
                </a:solidFill>
                <a:sym typeface="Arial"/>
              </a:rPr>
              <a:t>The teacher will also use the agenda to communicate daily behavior and will send home reminders to parents in the agenda, so please check it every day and initial to show that you’ve read!</a:t>
            </a:r>
            <a:endParaRPr sz="1600" dirty="0">
              <a:solidFill>
                <a:schemeClr val="dk1"/>
              </a:solidFill>
              <a:sym typeface="Arial"/>
            </a:endParaRPr>
          </a:p>
          <a:p>
            <a:pPr marL="0" marR="0" lvl="0" indent="0" algn="l" rtl="0">
              <a:spcBef>
                <a:spcPts val="0"/>
              </a:spcBef>
              <a:spcAft>
                <a:spcPts val="0"/>
              </a:spcAft>
              <a:buNone/>
            </a:pPr>
            <a:endParaRPr sz="1600" dirty="0">
              <a:solidFill>
                <a:schemeClr val="dk1"/>
              </a:solidFill>
              <a:sym typeface="Arial"/>
            </a:endParaRPr>
          </a:p>
          <a:p>
            <a:pPr marL="0" marR="0" lvl="0" indent="0" algn="l" rtl="0">
              <a:spcBef>
                <a:spcPts val="0"/>
              </a:spcBef>
              <a:spcAft>
                <a:spcPts val="0"/>
              </a:spcAft>
              <a:buNone/>
            </a:pPr>
            <a:r>
              <a:rPr lang="en" sz="1600" dirty="0">
                <a:solidFill>
                  <a:schemeClr val="dk1"/>
                </a:solidFill>
                <a:sym typeface="Arial"/>
              </a:rPr>
              <a:t>Your child’s completed work will be sent home on Fridays in the </a:t>
            </a:r>
            <a:r>
              <a:rPr lang="en" sz="1600" b="1" dirty="0">
                <a:solidFill>
                  <a:schemeClr val="dk1"/>
                </a:solidFill>
                <a:sym typeface="Arial"/>
              </a:rPr>
              <a:t>orange folder</a:t>
            </a:r>
            <a:r>
              <a:rPr lang="en" sz="1600" dirty="0">
                <a:solidFill>
                  <a:schemeClr val="dk1"/>
                </a:solidFill>
                <a:sym typeface="Arial"/>
              </a:rPr>
              <a:t>. Please take out and look over all materials sent home. Please take the time and talk to your child about the work he/she completed in class, and let us know if you have any questions.</a:t>
            </a:r>
            <a:endParaRPr sz="1600" dirty="0">
              <a:solidFill>
                <a:schemeClr val="dk1"/>
              </a:solidFill>
              <a:sym typeface="Arial"/>
            </a:endParaRPr>
          </a:p>
        </p:txBody>
      </p:sp>
      <p:sp>
        <p:nvSpPr>
          <p:cNvPr id="159" name="Google Shape;159;p30"/>
          <p:cNvSpPr/>
          <p:nvPr/>
        </p:nvSpPr>
        <p:spPr>
          <a:xfrm>
            <a:off x="0" y="189925"/>
            <a:ext cx="9144000" cy="727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5700">
                <a:solidFill>
                  <a:srgbClr val="FF3399"/>
                </a:solidFill>
                <a:latin typeface="Arial"/>
                <a:ea typeface="Arial"/>
                <a:cs typeface="Arial"/>
                <a:sym typeface="Arial"/>
              </a:rPr>
              <a:t>Communication (continued)</a:t>
            </a:r>
            <a:endParaRPr sz="5700">
              <a:solidFill>
                <a:srgbClr val="00E3DE"/>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10000">
        <p:fade/>
      </p:transition>
    </mc:Choice>
    <mc:Fallback xmlns="">
      <p:transition spd="slow" advClick="0" advTm="10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3"/>
        <p:cNvGrpSpPr/>
        <p:nvPr/>
      </p:nvGrpSpPr>
      <p:grpSpPr>
        <a:xfrm>
          <a:off x="0" y="0"/>
          <a:ext cx="0" cy="0"/>
          <a:chOff x="0" y="0"/>
          <a:chExt cx="0" cy="0"/>
        </a:xfrm>
      </p:grpSpPr>
      <p:sp>
        <p:nvSpPr>
          <p:cNvPr id="164" name="Google Shape;164;p31"/>
          <p:cNvSpPr txBox="1"/>
          <p:nvPr/>
        </p:nvSpPr>
        <p:spPr>
          <a:xfrm>
            <a:off x="207815" y="1475509"/>
            <a:ext cx="6788700" cy="3300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000" dirty="0">
                <a:solidFill>
                  <a:schemeClr val="dk1"/>
                </a:solidFill>
                <a:latin typeface="Cambria"/>
                <a:ea typeface="Cambria"/>
                <a:cs typeface="Cambria"/>
                <a:sym typeface="Cambria"/>
              </a:rPr>
              <a:t>Please check the blog often as you will find the following information:</a:t>
            </a:r>
            <a:endParaRPr sz="2000" dirty="0"/>
          </a:p>
          <a:p>
            <a:pPr marL="0" marR="0" lvl="0" indent="0" algn="l" rtl="0">
              <a:spcBef>
                <a:spcPts val="0"/>
              </a:spcBef>
              <a:spcAft>
                <a:spcPts val="0"/>
              </a:spcAft>
              <a:buClr>
                <a:schemeClr val="dk1"/>
              </a:buClr>
              <a:buSzPts val="2800"/>
              <a:buFont typeface="Arial"/>
              <a:buChar char="•"/>
            </a:pPr>
            <a:r>
              <a:rPr lang="en" sz="2000" dirty="0">
                <a:solidFill>
                  <a:schemeClr val="dk1"/>
                </a:solidFill>
                <a:latin typeface="Cambria"/>
                <a:ea typeface="Cambria"/>
                <a:cs typeface="Cambria"/>
                <a:sym typeface="Cambria"/>
              </a:rPr>
              <a:t>Weekly Newsletters</a:t>
            </a:r>
            <a:endParaRPr sz="2000" dirty="0"/>
          </a:p>
          <a:p>
            <a:pPr marL="0" marR="0" lvl="0" indent="0" algn="l" rtl="0">
              <a:spcBef>
                <a:spcPts val="0"/>
              </a:spcBef>
              <a:spcAft>
                <a:spcPts val="0"/>
              </a:spcAft>
              <a:buClr>
                <a:schemeClr val="dk1"/>
              </a:buClr>
              <a:buSzPts val="2800"/>
              <a:buFont typeface="Arial"/>
              <a:buChar char="•"/>
            </a:pPr>
            <a:r>
              <a:rPr lang="en" sz="2000" dirty="0">
                <a:solidFill>
                  <a:schemeClr val="dk1"/>
                </a:solidFill>
                <a:latin typeface="Cambria"/>
                <a:ea typeface="Cambria"/>
                <a:cs typeface="Cambria"/>
                <a:sym typeface="Cambria"/>
              </a:rPr>
              <a:t>Upcoming Events</a:t>
            </a:r>
            <a:endParaRPr sz="2000" dirty="0"/>
          </a:p>
          <a:p>
            <a:pPr marL="0" marR="0" lvl="0" indent="0" algn="l" rtl="0">
              <a:spcBef>
                <a:spcPts val="0"/>
              </a:spcBef>
              <a:spcAft>
                <a:spcPts val="0"/>
              </a:spcAft>
              <a:buClr>
                <a:schemeClr val="dk1"/>
              </a:buClr>
              <a:buSzPts val="2800"/>
              <a:buFont typeface="Arial"/>
              <a:buChar char="•"/>
            </a:pPr>
            <a:r>
              <a:rPr lang="en" sz="2000" dirty="0">
                <a:solidFill>
                  <a:schemeClr val="dk1"/>
                </a:solidFill>
                <a:latin typeface="Cambria"/>
                <a:ea typeface="Cambria"/>
                <a:cs typeface="Cambria"/>
                <a:sym typeface="Cambria"/>
              </a:rPr>
              <a:t>Homework/Vocabulary Lists</a:t>
            </a:r>
            <a:endParaRPr sz="2000" dirty="0"/>
          </a:p>
          <a:p>
            <a:pPr marL="0" marR="0" lvl="0" indent="0" algn="l" rtl="0">
              <a:spcBef>
                <a:spcPts val="0"/>
              </a:spcBef>
              <a:spcAft>
                <a:spcPts val="0"/>
              </a:spcAft>
              <a:buClr>
                <a:schemeClr val="dk1"/>
              </a:buClr>
              <a:buSzPts val="2800"/>
              <a:buFont typeface="Arial"/>
              <a:buChar char="•"/>
            </a:pPr>
            <a:r>
              <a:rPr lang="en" sz="2000" dirty="0">
                <a:solidFill>
                  <a:schemeClr val="dk1"/>
                </a:solidFill>
                <a:latin typeface="Cambria"/>
                <a:ea typeface="Cambria"/>
                <a:cs typeface="Cambria"/>
                <a:sym typeface="Cambria"/>
              </a:rPr>
              <a:t>Pictures and Videos (Password protected)</a:t>
            </a:r>
            <a:endParaRPr sz="2000" dirty="0"/>
          </a:p>
          <a:p>
            <a:pPr marL="0" marR="0" lvl="0" indent="0" algn="l" rtl="0">
              <a:spcBef>
                <a:spcPts val="0"/>
              </a:spcBef>
              <a:spcAft>
                <a:spcPts val="0"/>
              </a:spcAft>
              <a:buClr>
                <a:schemeClr val="dk1"/>
              </a:buClr>
              <a:buSzPts val="2800"/>
              <a:buFont typeface="Arial"/>
              <a:buChar char="•"/>
            </a:pPr>
            <a:r>
              <a:rPr lang="en" sz="2000" dirty="0">
                <a:solidFill>
                  <a:schemeClr val="dk1"/>
                </a:solidFill>
                <a:latin typeface="Cambria"/>
                <a:ea typeface="Cambria"/>
                <a:cs typeface="Cambria"/>
                <a:sym typeface="Cambria"/>
              </a:rPr>
              <a:t>PYP Information</a:t>
            </a:r>
            <a:endParaRPr sz="2000" dirty="0"/>
          </a:p>
          <a:p>
            <a:pPr marL="0" marR="0" lvl="0" indent="0" algn="l" rtl="0">
              <a:spcBef>
                <a:spcPts val="0"/>
              </a:spcBef>
              <a:spcAft>
                <a:spcPts val="0"/>
              </a:spcAft>
              <a:buClr>
                <a:schemeClr val="dk1"/>
              </a:buClr>
              <a:buSzPts val="2800"/>
              <a:buFont typeface="Arial"/>
              <a:buChar char="•"/>
            </a:pPr>
            <a:r>
              <a:rPr lang="en" sz="2000" dirty="0">
                <a:solidFill>
                  <a:schemeClr val="dk1"/>
                </a:solidFill>
                <a:latin typeface="Cambria"/>
                <a:ea typeface="Cambria"/>
                <a:cs typeface="Cambria"/>
                <a:sym typeface="Cambria"/>
              </a:rPr>
              <a:t>Sign Up Link for Lunch with Your Child</a:t>
            </a:r>
            <a:endParaRPr sz="2000" dirty="0"/>
          </a:p>
          <a:p>
            <a:pPr marL="0" marR="0" lvl="0" indent="177800" algn="l" rtl="0">
              <a:spcBef>
                <a:spcPts val="0"/>
              </a:spcBef>
              <a:spcAft>
                <a:spcPts val="0"/>
              </a:spcAft>
              <a:buClr>
                <a:schemeClr val="dk1"/>
              </a:buClr>
              <a:buSzPts val="2800"/>
              <a:buFont typeface="Arial"/>
              <a:buNone/>
            </a:pPr>
            <a:endParaRPr sz="2000" dirty="0">
              <a:solidFill>
                <a:schemeClr val="dk1"/>
              </a:solidFill>
              <a:latin typeface="Cambria"/>
              <a:ea typeface="Cambria"/>
              <a:cs typeface="Cambria"/>
              <a:sym typeface="Cambria"/>
            </a:endParaRPr>
          </a:p>
          <a:p>
            <a:pPr marL="0" marR="0" lvl="0" indent="0" algn="l" rtl="0">
              <a:spcBef>
                <a:spcPts val="0"/>
              </a:spcBef>
              <a:spcAft>
                <a:spcPts val="0"/>
              </a:spcAft>
              <a:buNone/>
            </a:pPr>
            <a:r>
              <a:rPr lang="en" sz="2000" u="sng" dirty="0">
                <a:solidFill>
                  <a:schemeClr val="dk1"/>
                </a:solidFill>
                <a:sym typeface="Arial"/>
                <a:hlinkClick r:id="rId4"/>
              </a:rPr>
              <a:t>icsatlanta2ndgrade.edublogs.org</a:t>
            </a:r>
            <a:r>
              <a:rPr lang="en" sz="2000" dirty="0">
                <a:solidFill>
                  <a:schemeClr val="dk1"/>
                </a:solidFill>
                <a:sym typeface="Arial"/>
              </a:rPr>
              <a:t> </a:t>
            </a:r>
            <a:endParaRPr sz="2000" dirty="0">
              <a:solidFill>
                <a:schemeClr val="dk1"/>
              </a:solidFill>
              <a:latin typeface="Cambria"/>
              <a:ea typeface="Cambria"/>
              <a:cs typeface="Cambria"/>
              <a:sym typeface="Cambria"/>
            </a:endParaRPr>
          </a:p>
        </p:txBody>
      </p:sp>
      <p:sp>
        <p:nvSpPr>
          <p:cNvPr id="165" name="Google Shape;165;p31"/>
          <p:cNvSpPr/>
          <p:nvPr/>
        </p:nvSpPr>
        <p:spPr>
          <a:xfrm>
            <a:off x="0" y="121882"/>
            <a:ext cx="9144000" cy="715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5600">
                <a:solidFill>
                  <a:srgbClr val="FF3399"/>
                </a:solidFill>
                <a:latin typeface="Arial"/>
                <a:ea typeface="Arial"/>
                <a:cs typeface="Arial"/>
                <a:sym typeface="Arial"/>
              </a:rPr>
              <a:t>Communication (Continued)</a:t>
            </a:r>
            <a:endParaRPr sz="5600">
              <a:solidFill>
                <a:srgbClr val="00E3DE"/>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10000">
        <p:fade/>
      </p:transition>
    </mc:Choice>
    <mc:Fallback xmlns="">
      <p:transition spd="slow" advClick="0" advTm="10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9"/>
        <p:cNvGrpSpPr/>
        <p:nvPr/>
      </p:nvGrpSpPr>
      <p:grpSpPr>
        <a:xfrm>
          <a:off x="0" y="0"/>
          <a:ext cx="0" cy="0"/>
          <a:chOff x="0" y="0"/>
          <a:chExt cx="0" cy="0"/>
        </a:xfrm>
      </p:grpSpPr>
      <p:sp>
        <p:nvSpPr>
          <p:cNvPr id="170" name="Google Shape;170;p32"/>
          <p:cNvSpPr txBox="1"/>
          <p:nvPr/>
        </p:nvSpPr>
        <p:spPr>
          <a:xfrm>
            <a:off x="464925" y="1475509"/>
            <a:ext cx="6021300" cy="3300900"/>
          </a:xfrm>
          <a:prstGeom prst="rect">
            <a:avLst/>
          </a:prstGeom>
          <a:noFill/>
          <a:ln>
            <a:noFill/>
          </a:ln>
        </p:spPr>
        <p:txBody>
          <a:bodyPr spcFirstLastPara="1" wrap="square" lIns="91425" tIns="45700" rIns="91425" bIns="45700" anchor="t" anchorCtr="0">
            <a:noAutofit/>
          </a:bodyPr>
          <a:lstStyle/>
          <a:p>
            <a:pPr marL="0" marR="0" lvl="0" indent="-222250" algn="l" rtl="0">
              <a:spcBef>
                <a:spcPts val="0"/>
              </a:spcBef>
              <a:spcAft>
                <a:spcPts val="0"/>
              </a:spcAft>
              <a:buClr>
                <a:schemeClr val="dk1"/>
              </a:buClr>
              <a:buSzPts val="3500"/>
              <a:buFont typeface="Arial"/>
              <a:buChar char="•"/>
            </a:pPr>
            <a:r>
              <a:rPr lang="en" sz="2800" dirty="0">
                <a:solidFill>
                  <a:schemeClr val="dk1"/>
                </a:solidFill>
                <a:sym typeface="Arial"/>
              </a:rPr>
              <a:t>Point of Inquiry/POI (PYP)</a:t>
            </a:r>
            <a:endParaRPr sz="2800" dirty="0"/>
          </a:p>
          <a:p>
            <a:pPr marL="0" marR="0" lvl="0" indent="-222250" algn="l" rtl="0">
              <a:spcBef>
                <a:spcPts val="0"/>
              </a:spcBef>
              <a:spcAft>
                <a:spcPts val="0"/>
              </a:spcAft>
              <a:buClr>
                <a:schemeClr val="dk1"/>
              </a:buClr>
              <a:buSzPts val="3500"/>
              <a:buFont typeface="Arial"/>
              <a:buChar char="•"/>
            </a:pPr>
            <a:r>
              <a:rPr lang="en" sz="2800" dirty="0">
                <a:solidFill>
                  <a:schemeClr val="dk1"/>
                </a:solidFill>
                <a:sym typeface="Arial"/>
              </a:rPr>
              <a:t>Math</a:t>
            </a:r>
            <a:endParaRPr sz="2800" dirty="0"/>
          </a:p>
          <a:p>
            <a:pPr marL="0" marR="0" lvl="0" indent="-222250" algn="l" rtl="0">
              <a:spcBef>
                <a:spcPts val="0"/>
              </a:spcBef>
              <a:spcAft>
                <a:spcPts val="0"/>
              </a:spcAft>
              <a:buClr>
                <a:schemeClr val="dk1"/>
              </a:buClr>
              <a:buSzPts val="3500"/>
              <a:buFont typeface="Arial"/>
              <a:buChar char="•"/>
            </a:pPr>
            <a:r>
              <a:rPr lang="en" sz="2800" dirty="0">
                <a:solidFill>
                  <a:schemeClr val="dk1"/>
                </a:solidFill>
                <a:sym typeface="Arial"/>
              </a:rPr>
              <a:t>English/Language Arts</a:t>
            </a:r>
            <a:endParaRPr sz="2800" dirty="0"/>
          </a:p>
          <a:p>
            <a:pPr marL="0" marR="0" lvl="0" indent="-222250" algn="l" rtl="0">
              <a:spcBef>
                <a:spcPts val="0"/>
              </a:spcBef>
              <a:spcAft>
                <a:spcPts val="0"/>
              </a:spcAft>
              <a:buClr>
                <a:schemeClr val="dk1"/>
              </a:buClr>
              <a:buSzPts val="3500"/>
              <a:buFont typeface="Arial"/>
              <a:buChar char="•"/>
            </a:pPr>
            <a:r>
              <a:rPr lang="en" sz="2800" dirty="0">
                <a:solidFill>
                  <a:schemeClr val="dk1"/>
                </a:solidFill>
                <a:sym typeface="Arial"/>
              </a:rPr>
              <a:t>P50 (50 minutes of fun and engaging mathematics instruction)</a:t>
            </a:r>
            <a:endParaRPr sz="2800" dirty="0"/>
          </a:p>
          <a:p>
            <a:pPr marL="0" marR="0" lvl="0" indent="-222250" algn="l" rtl="0">
              <a:spcBef>
                <a:spcPts val="0"/>
              </a:spcBef>
              <a:spcAft>
                <a:spcPts val="0"/>
              </a:spcAft>
              <a:buClr>
                <a:schemeClr val="dk1"/>
              </a:buClr>
              <a:buSzPts val="3500"/>
              <a:buFont typeface="Arial"/>
              <a:buChar char="•"/>
            </a:pPr>
            <a:r>
              <a:rPr lang="en" sz="2800" dirty="0">
                <a:solidFill>
                  <a:schemeClr val="dk1"/>
                </a:solidFill>
                <a:sym typeface="Arial"/>
              </a:rPr>
              <a:t>Specials (PE, Keyboarding, Art, and Music)</a:t>
            </a:r>
            <a:endParaRPr sz="2800" dirty="0">
              <a:solidFill>
                <a:schemeClr val="dk1"/>
              </a:solidFill>
              <a:sym typeface="Arial"/>
            </a:endParaRPr>
          </a:p>
        </p:txBody>
      </p:sp>
      <p:sp>
        <p:nvSpPr>
          <p:cNvPr id="171" name="Google Shape;171;p32"/>
          <p:cNvSpPr/>
          <p:nvPr/>
        </p:nvSpPr>
        <p:spPr>
          <a:xfrm>
            <a:off x="0" y="62348"/>
            <a:ext cx="9144000" cy="1027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8000">
                <a:solidFill>
                  <a:srgbClr val="FF3399"/>
                </a:solidFill>
                <a:latin typeface="Arial"/>
                <a:ea typeface="Arial"/>
                <a:cs typeface="Arial"/>
                <a:sym typeface="Arial"/>
              </a:rPr>
              <a:t>Class Subjects</a:t>
            </a:r>
            <a:endParaRPr sz="8000">
              <a:solidFill>
                <a:srgbClr val="00E3DE"/>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10000">
        <p:fade/>
      </p:transition>
    </mc:Choice>
    <mc:Fallback xmlns="">
      <p:transition spd="slow" advClick="0" advTm="10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5"/>
        <p:cNvGrpSpPr/>
        <p:nvPr/>
      </p:nvGrpSpPr>
      <p:grpSpPr>
        <a:xfrm>
          <a:off x="0" y="0"/>
          <a:ext cx="0" cy="0"/>
          <a:chOff x="0" y="0"/>
          <a:chExt cx="0" cy="0"/>
        </a:xfrm>
      </p:grpSpPr>
      <p:sp>
        <p:nvSpPr>
          <p:cNvPr id="176" name="Google Shape;176;p33"/>
          <p:cNvSpPr txBox="1"/>
          <p:nvPr/>
        </p:nvSpPr>
        <p:spPr>
          <a:xfrm>
            <a:off x="464925" y="1475509"/>
            <a:ext cx="6021300" cy="3624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b="1" dirty="0">
                <a:solidFill>
                  <a:schemeClr val="dk1"/>
                </a:solidFill>
                <a:latin typeface="Calibri"/>
                <a:ea typeface="Calibri"/>
                <a:cs typeface="Calibri"/>
                <a:sym typeface="Calibri"/>
              </a:rPr>
              <a:t>Clever</a:t>
            </a:r>
            <a:r>
              <a:rPr lang="en" sz="1800" dirty="0">
                <a:solidFill>
                  <a:schemeClr val="dk1"/>
                </a:solidFill>
                <a:latin typeface="Calibri"/>
                <a:ea typeface="Calibri"/>
                <a:cs typeface="Calibri"/>
                <a:sym typeface="Calibri"/>
              </a:rPr>
              <a:t>: Mobymax, MyOn, Spelling City, typing, and  Linguascope are available through the Clever website. Students have been assigned one login username and password for this site. Students will utilize Clever for homework online and/or practice at home or at school</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 sz="1800" dirty="0">
                <a:solidFill>
                  <a:schemeClr val="dk1"/>
                </a:solidFill>
                <a:latin typeface="Calibri"/>
                <a:ea typeface="Calibri"/>
                <a:cs typeface="Calibri"/>
                <a:sym typeface="Calibri"/>
              </a:rPr>
              <a:t>Login info:</a:t>
            </a:r>
            <a:endParaRPr sz="1800" dirty="0"/>
          </a:p>
          <a:p>
            <a:pPr marL="457200" marR="0" lvl="1" indent="0" algn="l" rtl="0">
              <a:spcBef>
                <a:spcPts val="0"/>
              </a:spcBef>
              <a:spcAft>
                <a:spcPts val="0"/>
              </a:spcAft>
              <a:buNone/>
            </a:pPr>
            <a:r>
              <a:rPr lang="en" sz="1800" b="0" i="0" u="sng" strike="noStrike" cap="none" dirty="0">
                <a:solidFill>
                  <a:schemeClr val="dk1"/>
                </a:solidFill>
                <a:latin typeface="Calibri"/>
                <a:ea typeface="Calibri"/>
                <a:cs typeface="Calibri"/>
                <a:sym typeface="Calibri"/>
                <a:hlinkClick r:id="rId4"/>
              </a:rPr>
              <a:t>https://clever.com/in/international-charter-school-of-atlanta874cb2e000143dfdf</a:t>
            </a:r>
            <a:endParaRPr sz="1800" b="0" i="0" u="none" strike="noStrike" cap="none" dirty="0">
              <a:solidFill>
                <a:schemeClr val="dk1"/>
              </a:solidFill>
              <a:latin typeface="Calibri"/>
              <a:ea typeface="Calibri"/>
              <a:cs typeface="Calibri"/>
              <a:sym typeface="Calibri"/>
            </a:endParaRPr>
          </a:p>
          <a:p>
            <a:pPr marL="457200" marR="0" lvl="1" indent="0" algn="l" rtl="0">
              <a:spcBef>
                <a:spcPts val="0"/>
              </a:spcBef>
              <a:spcAft>
                <a:spcPts val="0"/>
              </a:spcAft>
              <a:buNone/>
            </a:pPr>
            <a:r>
              <a:rPr lang="en" sz="1800" b="0" i="0" u="none" strike="noStrike" cap="none" dirty="0">
                <a:solidFill>
                  <a:schemeClr val="dk1"/>
                </a:solidFill>
                <a:latin typeface="Calibri"/>
                <a:ea typeface="Calibri"/>
                <a:cs typeface="Calibri"/>
                <a:sym typeface="Calibri"/>
              </a:rPr>
              <a:t>Username: Student ID # (on parent portal)</a:t>
            </a:r>
            <a:endParaRPr sz="1800" dirty="0"/>
          </a:p>
          <a:p>
            <a:pPr marL="457200" marR="0" lvl="1" indent="0" algn="l" rtl="0">
              <a:spcBef>
                <a:spcPts val="0"/>
              </a:spcBef>
              <a:spcAft>
                <a:spcPts val="0"/>
              </a:spcAft>
              <a:buNone/>
            </a:pPr>
            <a:r>
              <a:rPr lang="en" sz="1800" b="0" i="0" u="none" strike="noStrike" cap="none" dirty="0">
                <a:solidFill>
                  <a:schemeClr val="dk1"/>
                </a:solidFill>
                <a:latin typeface="Calibri"/>
                <a:ea typeface="Calibri"/>
                <a:cs typeface="Calibri"/>
                <a:sym typeface="Calibri"/>
              </a:rPr>
              <a:t>Password: learn123</a:t>
            </a:r>
            <a:endParaRPr sz="1800" dirty="0"/>
          </a:p>
          <a:p>
            <a:pPr marL="457200" marR="0" lvl="1" indent="0" algn="l" rtl="0">
              <a:spcBef>
                <a:spcPts val="0"/>
              </a:spcBef>
              <a:spcAft>
                <a:spcPts val="0"/>
              </a:spcAft>
              <a:buNone/>
            </a:pPr>
            <a:r>
              <a:rPr lang="en" sz="1800" b="0" i="0" u="none" strike="noStrike" cap="none" dirty="0">
                <a:solidFill>
                  <a:schemeClr val="dk1"/>
                </a:solidFill>
                <a:latin typeface="Calibri"/>
                <a:ea typeface="Calibri"/>
                <a:cs typeface="Calibri"/>
                <a:sym typeface="Calibri"/>
              </a:rPr>
              <a:t>In clever, Linguascope: password: learn</a:t>
            </a:r>
            <a:endParaRPr sz="1800"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77" name="Google Shape;177;p33"/>
          <p:cNvSpPr/>
          <p:nvPr/>
        </p:nvSpPr>
        <p:spPr>
          <a:xfrm>
            <a:off x="0" y="62348"/>
            <a:ext cx="9144000" cy="1027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8000">
                <a:solidFill>
                  <a:srgbClr val="FF3399"/>
                </a:solidFill>
                <a:latin typeface="Arial"/>
                <a:ea typeface="Arial"/>
                <a:cs typeface="Arial"/>
                <a:sym typeface="Arial"/>
              </a:rPr>
              <a:t>Online Resources</a:t>
            </a:r>
            <a:endParaRPr sz="8000">
              <a:solidFill>
                <a:srgbClr val="00E3DE"/>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10000">
        <p:fade/>
      </p:transition>
    </mc:Choice>
    <mc:Fallback xmlns="">
      <p:transition spd="slow" advClick="0" advTm="10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1"/>
        <p:cNvGrpSpPr/>
        <p:nvPr/>
      </p:nvGrpSpPr>
      <p:grpSpPr>
        <a:xfrm>
          <a:off x="0" y="0"/>
          <a:ext cx="0" cy="0"/>
          <a:chOff x="0" y="0"/>
          <a:chExt cx="0" cy="0"/>
        </a:xfrm>
      </p:grpSpPr>
      <p:sp>
        <p:nvSpPr>
          <p:cNvPr id="182" name="Google Shape;182;p34"/>
          <p:cNvSpPr txBox="1"/>
          <p:nvPr/>
        </p:nvSpPr>
        <p:spPr>
          <a:xfrm>
            <a:off x="207815" y="1475509"/>
            <a:ext cx="6788700" cy="3024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800" dirty="0">
                <a:solidFill>
                  <a:schemeClr val="dk1"/>
                </a:solidFill>
                <a:latin typeface="Calibri"/>
                <a:ea typeface="Calibri"/>
                <a:cs typeface="Calibri"/>
                <a:sym typeface="Calibri"/>
              </a:rPr>
              <a:t>We need volunteers! If you would like to volunteer to be a room parent, volunteer for an event, etc, please let Mrs. Ramo know! Also, don’t forget to fill out all appropriate volunteer paperwork with the front office as well as complete the mandated reporter training. </a:t>
            </a:r>
            <a:endParaRPr sz="2800" dirty="0">
              <a:solidFill>
                <a:schemeClr val="dk1"/>
              </a:solidFill>
              <a:latin typeface="Cambria"/>
              <a:ea typeface="Cambria"/>
              <a:cs typeface="Cambria"/>
              <a:sym typeface="Cambria"/>
            </a:endParaRPr>
          </a:p>
        </p:txBody>
      </p:sp>
      <p:sp>
        <p:nvSpPr>
          <p:cNvPr id="183" name="Google Shape;183;p34"/>
          <p:cNvSpPr/>
          <p:nvPr/>
        </p:nvSpPr>
        <p:spPr>
          <a:xfrm>
            <a:off x="0" y="62348"/>
            <a:ext cx="9144000" cy="1027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8000">
                <a:solidFill>
                  <a:srgbClr val="FF3399"/>
                </a:solidFill>
                <a:latin typeface="Arial"/>
                <a:ea typeface="Arial"/>
                <a:cs typeface="Arial"/>
                <a:sym typeface="Arial"/>
              </a:rPr>
              <a:t>Volunteering</a:t>
            </a:r>
            <a:endParaRPr sz="8000">
              <a:solidFill>
                <a:srgbClr val="00E3DE"/>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10000">
        <p:fade/>
      </p:transition>
    </mc:Choice>
    <mc:Fallback xmlns="">
      <p:transition spd="slow" advClick="0" advTm="10000">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2377</TotalTime>
  <Words>629</Words>
  <Application>Microsoft Office PowerPoint</Application>
  <PresentationFormat>On-screen Show (16:9)</PresentationFormat>
  <Paragraphs>52</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Christen Ramo</dc:creator>
  <cp:lastModifiedBy>Christen Ramo</cp:lastModifiedBy>
  <cp:revision>9</cp:revision>
  <dcterms:modified xsi:type="dcterms:W3CDTF">2019-07-31T13:25:23Z</dcterms:modified>
  <cp:contentStatus/>
</cp:coreProperties>
</file>